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3" r:id="rId2"/>
    <p:sldId id="790" r:id="rId3"/>
    <p:sldId id="805" r:id="rId4"/>
    <p:sldId id="808" r:id="rId5"/>
    <p:sldId id="792" r:id="rId6"/>
    <p:sldId id="798" r:id="rId7"/>
    <p:sldId id="797" r:id="rId8"/>
    <p:sldId id="799" r:id="rId9"/>
    <p:sldId id="769" r:id="rId10"/>
    <p:sldId id="770" r:id="rId11"/>
    <p:sldId id="789" r:id="rId12"/>
    <p:sldId id="788" r:id="rId13"/>
    <p:sldId id="771" r:id="rId14"/>
    <p:sldId id="758" r:id="rId15"/>
    <p:sldId id="791" r:id="rId16"/>
    <p:sldId id="802" r:id="rId17"/>
    <p:sldId id="763" r:id="rId18"/>
    <p:sldId id="801" r:id="rId19"/>
    <p:sldId id="785" r:id="rId20"/>
    <p:sldId id="768" r:id="rId21"/>
    <p:sldId id="803" r:id="rId22"/>
    <p:sldId id="810" r:id="rId23"/>
    <p:sldId id="806" r:id="rId24"/>
    <p:sldId id="811" r:id="rId25"/>
    <p:sldId id="809" r:id="rId26"/>
    <p:sldId id="783" r:id="rId27"/>
    <p:sldId id="812" r:id="rId28"/>
    <p:sldId id="813" r:id="rId29"/>
  </p:sldIdLst>
  <p:sldSz cx="12192000" cy="6858000"/>
  <p:notesSz cx="6735763" cy="9866313"/>
  <p:embeddedFontLst>
    <p:embeddedFont>
      <p:font typeface="나눔바른고딕" panose="020B0600000101010101" charset="-127"/>
      <p:regular r:id="rId32"/>
      <p:bold r:id="rId33"/>
    </p:embeddedFont>
    <p:embeddedFont>
      <p:font typeface="G마켓 산스 TTF Bold" panose="02000000000000000000" pitchFamily="2" charset="-127"/>
      <p:bold r:id="rId34"/>
    </p:embeddedFont>
    <p:embeddedFont>
      <p:font typeface="G마켓 산스 TTF Light" panose="02000000000000000000" pitchFamily="2" charset="-127"/>
      <p:regular r:id="rId35"/>
    </p:embeddedFont>
    <p:embeddedFont>
      <p:font typeface="G마켓 산스 TTF Medium" panose="02000000000000000000" pitchFamily="2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B18FB4-D122-4FAD-ACFA-EA4F139094DB}">
          <p14:sldIdLst>
            <p14:sldId id="283"/>
          </p14:sldIdLst>
        </p14:section>
        <p14:section name="PR페이지" id="{2955F383-6F4F-4D96-8F5D-5A051B505CAC}">
          <p14:sldIdLst>
            <p14:sldId id="790"/>
            <p14:sldId id="805"/>
            <p14:sldId id="808"/>
            <p14:sldId id="792"/>
            <p14:sldId id="798"/>
            <p14:sldId id="797"/>
            <p14:sldId id="799"/>
            <p14:sldId id="769"/>
            <p14:sldId id="770"/>
            <p14:sldId id="789"/>
            <p14:sldId id="788"/>
            <p14:sldId id="771"/>
            <p14:sldId id="758"/>
            <p14:sldId id="791"/>
            <p14:sldId id="802"/>
            <p14:sldId id="763"/>
            <p14:sldId id="801"/>
            <p14:sldId id="785"/>
            <p14:sldId id="768"/>
            <p14:sldId id="803"/>
          </p14:sldIdLst>
        </p14:section>
        <p14:section name="교재 미리보기 삽입 내용" id="{0C73A0BD-33C8-4955-936D-C4BB1608C998}">
          <p14:sldIdLst>
            <p14:sldId id="810"/>
            <p14:sldId id="806"/>
            <p14:sldId id="811"/>
            <p14:sldId id="809"/>
          </p14:sldIdLst>
        </p14:section>
        <p14:section name="배너" id="{975A071A-C7A2-4F92-B90C-E3EB3E80B511}">
          <p14:sldIdLst>
            <p14:sldId id="783"/>
            <p14:sldId id="812"/>
            <p14:sldId id="8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혜진" initials="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B585D"/>
    <a:srgbClr val="0000FF"/>
    <a:srgbClr val="FF6600"/>
    <a:srgbClr val="5B9BD5"/>
    <a:srgbClr val="1D1D1D"/>
    <a:srgbClr val="FF4B4D"/>
    <a:srgbClr val="FC8E91"/>
    <a:srgbClr val="FA3C41"/>
    <a:srgbClr val="FF3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0" autoAdjust="0"/>
    <p:restoredTop sz="96400" autoAdjust="0"/>
  </p:normalViewPr>
  <p:slideViewPr>
    <p:cSldViewPr snapToGrid="0">
      <p:cViewPr varScale="1">
        <p:scale>
          <a:sx n="85" d="100"/>
          <a:sy n="85" d="100"/>
        </p:scale>
        <p:origin x="342" y="78"/>
      </p:cViewPr>
      <p:guideLst>
        <p:guide orient="horz" pos="2205"/>
        <p:guide pos="29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1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413" cy="495300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>
              <a:defRPr sz="1200"/>
            </a:lvl1pPr>
          </a:lstStyle>
          <a:p>
            <a:fld id="{11E8D378-8015-471B-B564-0512C1E95F99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014"/>
            <a:ext cx="2919413" cy="495300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4"/>
            <a:ext cx="2919412" cy="495300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>
              <a:defRPr sz="1200"/>
            </a:lvl1pPr>
          </a:lstStyle>
          <a:p>
            <a:fld id="{ED84A370-B5F4-4CB9-BB6B-E4C0A74A9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80293" y="132731"/>
            <a:ext cx="2918831" cy="495029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>
              <a:defRPr sz="12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5341938" y="627063"/>
            <a:ext cx="16186151" cy="9105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6" rIns="91433" bIns="45716" rtlCol="0" anchor="ctr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>
              <a:defRPr sz="1200"/>
            </a:lvl1pPr>
          </a:lstStyle>
          <a:p>
            <a:fld id="{961AAA7C-52DF-4DF8-867E-DFE324611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1">
            <a:extLst>
              <a:ext uri="{FF2B5EF4-FFF2-40B4-BE49-F238E27FC236}">
                <a16:creationId xmlns:a16="http://schemas.microsoft.com/office/drawing/2014/main" id="{375E3BC1-B9A6-4911-BE3B-91C1CF35F960}"/>
              </a:ext>
            </a:extLst>
          </p:cNvPr>
          <p:cNvSpPr txBox="1">
            <a:spLocks/>
          </p:cNvSpPr>
          <p:nvPr/>
        </p:nvSpPr>
        <p:spPr>
          <a:xfrm>
            <a:off x="5472150" y="627761"/>
            <a:ext cx="1183322" cy="8180785"/>
          </a:xfrm>
          <a:prstGeom prst="rect">
            <a:avLst/>
          </a:prstGeom>
        </p:spPr>
        <p:txBody>
          <a:bodyPr vert="horz" lIns="91433" tIns="45716" rIns="91433" bIns="45716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58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343525" y="627063"/>
            <a:ext cx="16189325" cy="91074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</p:spPr>
        <p:txBody>
          <a:bodyPr lIns="91433" tIns="45716" rIns="91433" bIns="45716"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2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2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4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05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0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E89D3-4BDC-46C1-8DDF-27BD1096D2B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raeij.com/police/professor/main/5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" TargetMode="External"/><Relationship Id="rId3" Type="http://schemas.openxmlformats.org/officeDocument/2006/relationships/hyperlink" Target="https://cafe.naver.com/tocop" TargetMode="External"/><Relationship Id="rId7" Type="http://schemas.openxmlformats.org/officeDocument/2006/relationships/hyperlink" Target="https://section.blog.naver.com/BlogHome.naver?directoryNo=0&amp;currentPage=1&amp;groupId=0" TargetMode="External"/><Relationship Id="rId2" Type="http://schemas.openxmlformats.org/officeDocument/2006/relationships/hyperlink" Target="https://cafe.naver.com/polstudy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afe.daum.net/policeacademy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cafe.naver.com/gugrade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cafe.naver.com/m2school" TargetMode="Externa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2028860" y="1553857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53" y="930680"/>
            <a:ext cx="1617846" cy="505944"/>
          </a:xfrm>
          <a:prstGeom prst="rect">
            <a:avLst/>
          </a:prstGeom>
        </p:spPr>
      </p:pic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2028860" y="2639318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8860" y="1881631"/>
            <a:ext cx="8802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[</a:t>
            </a:r>
            <a:r>
              <a:rPr lang="ko-KR" altLang="en-US" sz="2800" b="1" dirty="0"/>
              <a:t>경찰 승진</a:t>
            </a:r>
            <a:r>
              <a:rPr lang="en-US" altLang="ko-KR" sz="2800" b="1" dirty="0"/>
              <a:t>] </a:t>
            </a:r>
            <a:r>
              <a:rPr lang="ko-KR" altLang="en-US" sz="2800" b="1" dirty="0"/>
              <a:t>신광은</a:t>
            </a:r>
            <a:r>
              <a:rPr lang="en-US" altLang="ko-KR" sz="2800" b="1" dirty="0"/>
              <a:t>&amp;</a:t>
            </a:r>
            <a:r>
              <a:rPr lang="ko-KR" altLang="en-US" sz="2800" b="1" dirty="0" err="1"/>
              <a:t>정태정</a:t>
            </a:r>
            <a:r>
              <a:rPr lang="en-US" altLang="ko-KR" sz="2800" b="1" dirty="0"/>
              <a:t>P </a:t>
            </a:r>
            <a:r>
              <a:rPr lang="ko-KR" altLang="en-US" sz="2800" b="1" dirty="0" err="1"/>
              <a:t>실무종합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PR_v1.0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329014"/>
              </p:ext>
            </p:extLst>
          </p:nvPr>
        </p:nvGraphicFramePr>
        <p:xfrm>
          <a:off x="5020590" y="3724779"/>
          <a:ext cx="5320420" cy="25615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6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경찰 승진 이미지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메이킹 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PR</a:t>
                      </a:r>
                      <a:endParaRPr lang="ko-KR" altLang="en-US" sz="9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V2.0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2023.05.23</a:t>
                      </a:r>
                      <a:endParaRPr lang="en-US" altLang="ko-KR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온라인 컨텐츠기획팀 </a:t>
                      </a:r>
                      <a:r>
                        <a:rPr lang="ko-KR" altLang="en-US" sz="900" dirty="0" err="1"/>
                        <a:t>박이슬</a:t>
                      </a:r>
                      <a:endParaRPr lang="ko-KR" altLang="en-US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2023.05.30</a:t>
                      </a:r>
                      <a:endParaRPr lang="ko-KR" altLang="en-US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9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 요약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23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02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15891" y="1353312"/>
            <a:ext cx="8236085" cy="51755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19343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https://youtu.be/C0sC7R78iMY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https://youtu.be/vEikeGueW1g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6097" y="421487"/>
            <a:ext cx="765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02.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승진을 위한 </a:t>
            </a:r>
            <a:r>
              <a:rPr lang="ko-KR" altLang="en-US" sz="2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현직에게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최적화된 강의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96097" y="945067"/>
            <a:ext cx="7680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319395" y="3918393"/>
            <a:ext cx="3428607" cy="19430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25" name="이등변 삼각형 24"/>
          <p:cNvSpPr/>
          <p:nvPr/>
        </p:nvSpPr>
        <p:spPr>
          <a:xfrm rot="5400000">
            <a:off x="2867838" y="4768384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38642" y="1980804"/>
            <a:ext cx="83948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28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실무경험 풍부한 현직 출신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만이 할 수 있는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28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경험담</a:t>
            </a:r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사례로 한 재미있는 강의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기억에 오래 남을 수 밖에 없는 강의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801341" y="5931550"/>
            <a:ext cx="246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</a:t>
            </a:r>
            <a:r>
              <a:rPr lang="ko-KR" altLang="en-US" sz="1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체포와 구속은 왜 두개로 나뉘어 졌을까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919865" y="3918393"/>
            <a:ext cx="3428607" cy="19430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17" name="이등변 삼각형 16"/>
          <p:cNvSpPr/>
          <p:nvPr/>
        </p:nvSpPr>
        <p:spPr>
          <a:xfrm rot="5400000">
            <a:off x="6468307" y="4768384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278575" y="5931550"/>
            <a:ext cx="2711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형법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돈이 진짜 없어서 못 갚았는데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.. 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이게 사기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??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193395" y="379239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810071" y="379239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48079" y="1473324"/>
            <a:ext cx="936169" cy="367873"/>
          </a:xfrm>
          <a:prstGeom prst="flowChartTerminator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Point 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605A4-246F-BE48-0730-D7C722099D3F}"/>
              </a:ext>
            </a:extLst>
          </p:cNvPr>
          <p:cNvSpPr txBox="1"/>
          <p:nvPr/>
        </p:nvSpPr>
        <p:spPr>
          <a:xfrm>
            <a:off x="10049933" y="463973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86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58674" y="1607353"/>
            <a:ext cx="9171195" cy="30195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491422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https://youtu.be/DKykC_tJDwc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87009" y="2310672"/>
            <a:ext cx="6403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경찰시험</a:t>
            </a:r>
            <a:r>
              <a:rPr lang="ko-KR" altLang="en-US" sz="28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출제위원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정확하게 짚어주는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8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 포인트와 출제 경향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endParaRPr lang="en-US" altLang="ko-KR" sz="1600" i="1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8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출제자의 눈</a:t>
            </a:r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꿰뚫어보는</a:t>
            </a:r>
            <a:endParaRPr lang="en-US" altLang="ko-KR" sz="2800" i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시험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610454" y="2405633"/>
            <a:ext cx="2489673" cy="141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42" name="이등변 삼각형 41"/>
          <p:cNvSpPr/>
          <p:nvPr/>
        </p:nvSpPr>
        <p:spPr>
          <a:xfrm rot="5400000">
            <a:off x="7689430" y="2989562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622932" y="3911569"/>
            <a:ext cx="2464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형사법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저도 출제위원 해봐서 알아요</a:t>
            </a:r>
            <a:endParaRPr lang="en-US" altLang="ko-KR" sz="1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문제풀이 무조건 이렇게 공부해야 돼</a:t>
            </a:r>
            <a:r>
              <a:rPr lang="en-US" altLang="ko-KR" sz="10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484454" y="2310672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448" y="1775076"/>
            <a:ext cx="936169" cy="367873"/>
          </a:xfrm>
          <a:prstGeom prst="flowChartTerminator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Point 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E5AEA-A88C-ED18-DC86-0E0480CEC6C4}"/>
              </a:ext>
            </a:extLst>
          </p:cNvPr>
          <p:cNvSpPr txBox="1"/>
          <p:nvPr/>
        </p:nvSpPr>
        <p:spPr>
          <a:xfrm>
            <a:off x="10049933" y="463973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721633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https://youtu.be/BNUdRQi_UZM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https://youtu.be/9DY4Eqm8iCU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https://youtu.be/RYsRe7ZT9Bk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33904" y="1188293"/>
            <a:ext cx="882073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업무와 공부를 병행해야하는 바쁜 </a:t>
            </a:r>
            <a:r>
              <a:rPr lang="ko-KR" altLang="en-US" sz="2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현직에게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딱 맞는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2000" i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듣기만해도</a:t>
            </a:r>
            <a:r>
              <a:rPr lang="ko-KR" altLang="en-US" sz="32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저절로 </a:t>
            </a:r>
            <a:r>
              <a:rPr lang="ko-KR" altLang="en-US" sz="32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외워지는</a:t>
            </a:r>
            <a:r>
              <a:rPr lang="ko-KR" altLang="en-US" sz="32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이해 중심의 강의</a:t>
            </a:r>
            <a:r>
              <a:rPr lang="en-US" altLang="ko-KR" sz="32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endParaRPr lang="en-US" altLang="ko-KR" sz="500" i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암기가 필요한 부분</a:t>
            </a:r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시간을 확 줄일 수 있는 </a:t>
            </a:r>
            <a:r>
              <a:rPr lang="ko-KR" altLang="en-US" sz="28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두문자로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72265" y="3585349"/>
            <a:ext cx="2491200" cy="141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25" name="이등변 삼각형 24"/>
          <p:cNvSpPr/>
          <p:nvPr/>
        </p:nvSpPr>
        <p:spPr>
          <a:xfrm rot="5400000">
            <a:off x="1753288" y="4169391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29598" y="5059621"/>
            <a:ext cx="2990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형법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우연 방위 학설을 이렇게 쉽게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?!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527227" y="3615696"/>
            <a:ext cx="2491200" cy="141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4619317" y="4206059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52612" y="5102610"/>
            <a:ext cx="3240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</a:t>
            </a:r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공부하는데 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소양탄심히추훼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…’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몰라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93042" y="3605506"/>
            <a:ext cx="2491200" cy="141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22" name="이등변 삼각형 21"/>
          <p:cNvSpPr/>
          <p:nvPr/>
        </p:nvSpPr>
        <p:spPr>
          <a:xfrm rot="5400000">
            <a:off x="7480533" y="4229134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65719" y="5102610"/>
            <a:ext cx="2945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</a:t>
            </a:r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신뢰보호원칙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어려울 게 하나도 없어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46224" y="3508822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368430" y="3508822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221943" y="3549907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8674" y="323154"/>
            <a:ext cx="9171195" cy="5529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72224" y="667308"/>
            <a:ext cx="936169" cy="367873"/>
          </a:xfrm>
          <a:prstGeom prst="flowChartTerminator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Point 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0B0E1-C82E-D361-8F6B-BD6B9D751F81}"/>
              </a:ext>
            </a:extLst>
          </p:cNvPr>
          <p:cNvSpPr txBox="1"/>
          <p:nvPr/>
        </p:nvSpPr>
        <p:spPr>
          <a:xfrm>
            <a:off x="10160260" y="381550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15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748227"/>
              </p:ext>
            </p:extLst>
          </p:nvPr>
        </p:nvGraphicFramePr>
        <p:xfrm>
          <a:off x="9476174" y="17756"/>
          <a:ext cx="2654423" cy="236097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5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ko-KR" altLang="en-US" sz="800" dirty="0"/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ko-KR" altLang="en-US" sz="800" dirty="0"/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91782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556822"/>
            <a:ext cx="8349369" cy="597097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476174" y="2587752"/>
            <a:ext cx="2654423" cy="218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기존과 동일</a:t>
            </a:r>
            <a:r>
              <a:rPr lang="en-US" altLang="ko-K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31C2-13D9-1507-0B02-55429C2B3D67}"/>
              </a:ext>
            </a:extLst>
          </p:cNvPr>
          <p:cNvSpPr txBox="1"/>
          <p:nvPr/>
        </p:nvSpPr>
        <p:spPr>
          <a:xfrm>
            <a:off x="10041467" y="566420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06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4" y="-57219"/>
            <a:ext cx="6867525" cy="7016819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465043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389726" y="233700"/>
            <a:ext cx="6954173" cy="1077218"/>
          </a:xfrm>
          <a:prstGeom prst="rect">
            <a:avLst/>
          </a:prstGeom>
          <a:solidFill>
            <a:schemeClr val="accent4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 합격자들이 입을 모아 찬양하는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32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넘사벽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강의 </a:t>
            </a:r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&amp; 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교재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8EF0A-5F5B-5A44-2DD9-21C5C3821B46}"/>
              </a:ext>
            </a:extLst>
          </p:cNvPr>
          <p:cNvSpPr txBox="1"/>
          <p:nvPr/>
        </p:nvSpPr>
        <p:spPr>
          <a:xfrm>
            <a:off x="10058400" y="33104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338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855508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https://youtu.be/b2OLJUNa7bg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2986" y="204932"/>
            <a:ext cx="83923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2023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승진시험에 합격한 현직들이 말하는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미래인재에서 승진 준비를 해야하는 이유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  <a:p>
            <a:pPr algn="ctr"/>
            <a:endParaRPr lang="en-US" altLang="ko-KR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 톡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합격 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TALK!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 편에서 확인하세요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385917" y="2562170"/>
            <a:ext cx="6913993" cy="397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259917" y="275971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46713" y="2016123"/>
            <a:ext cx="839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[2023 </a:t>
            </a: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 합격자</a:t>
            </a:r>
            <a:r>
              <a:rPr lang="en-US" altLang="ko-KR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&amp;</a:t>
            </a: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교수님께 직접 듣는 합격 비법</a:t>
            </a:r>
            <a:r>
              <a:rPr lang="en-US" altLang="ko-KR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</p:txBody>
      </p:sp>
      <p:sp>
        <p:nvSpPr>
          <p:cNvPr id="7" name="이등변 삼각형 6"/>
          <p:cNvSpPr/>
          <p:nvPr/>
        </p:nvSpPr>
        <p:spPr>
          <a:xfrm rot="5400000">
            <a:off x="4435991" y="4253100"/>
            <a:ext cx="813841" cy="59646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9E0F0-585C-7007-01D1-B19FC256FC51}"/>
              </a:ext>
            </a:extLst>
          </p:cNvPr>
          <p:cNvSpPr txBox="1"/>
          <p:nvPr/>
        </p:nvSpPr>
        <p:spPr>
          <a:xfrm>
            <a:off x="10622844" y="305966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1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3402"/>
          <a:stretch/>
        </p:blipFill>
        <p:spPr>
          <a:xfrm>
            <a:off x="1457939" y="0"/>
            <a:ext cx="6095385" cy="500062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430137"/>
              </p:ext>
            </p:extLst>
          </p:nvPr>
        </p:nvGraphicFramePr>
        <p:xfrm>
          <a:off x="9476174" y="17756"/>
          <a:ext cx="2654423" cy="246440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err="1">
                          <a:latin typeface="+mn-ea"/>
                        </a:rPr>
                        <a:t>교수홈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아이콘 추가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  <a:hlinkClick r:id="rId3"/>
                        </a:rPr>
                        <a:t>https://www.miraeij.com/police/professor/main/59</a:t>
                      </a: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492197" y="65381"/>
            <a:ext cx="6026869" cy="670510"/>
          </a:xfrm>
          <a:prstGeom prst="rect">
            <a:avLst/>
          </a:prstGeom>
          <a:solidFill>
            <a:schemeClr val="accent4"/>
          </a:solidFill>
          <a:ln>
            <a:solidFill>
              <a:srgbClr val="C00000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2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2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2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정태정의</a:t>
            </a:r>
            <a:r>
              <a:rPr lang="ko-KR" altLang="en-US" sz="2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2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 합격 커리큘럼</a:t>
            </a:r>
            <a:endParaRPr lang="en-US" altLang="ko-KR" sz="2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856696" y="1104523"/>
            <a:ext cx="2048554" cy="241699"/>
          </a:xfrm>
          <a:prstGeom prst="rect">
            <a:avLst/>
          </a:prstGeom>
          <a:solidFill>
            <a:schemeClr val="accent4"/>
          </a:solidFill>
          <a:ln>
            <a:solidFill>
              <a:srgbClr val="C00000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03823" y="1206322"/>
            <a:ext cx="2048554" cy="483398"/>
          </a:xfrm>
          <a:prstGeom prst="rect">
            <a:avLst/>
          </a:prstGeom>
          <a:solidFill>
            <a:schemeClr val="accent4"/>
          </a:solidFill>
          <a:ln>
            <a:solidFill>
              <a:srgbClr val="C00000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61640"/>
              </p:ext>
            </p:extLst>
          </p:nvPr>
        </p:nvGraphicFramePr>
        <p:xfrm>
          <a:off x="1457941" y="5309024"/>
          <a:ext cx="6095385" cy="11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077">
                  <a:extLst>
                    <a:ext uri="{9D8B030D-6E8A-4147-A177-3AD203B41FA5}">
                      <a16:colId xmlns:a16="http://schemas.microsoft.com/office/drawing/2014/main" val="23275839"/>
                    </a:ext>
                  </a:extLst>
                </a:gridCol>
                <a:gridCol w="1219077">
                  <a:extLst>
                    <a:ext uri="{9D8B030D-6E8A-4147-A177-3AD203B41FA5}">
                      <a16:colId xmlns:a16="http://schemas.microsoft.com/office/drawing/2014/main" val="1100307210"/>
                    </a:ext>
                  </a:extLst>
                </a:gridCol>
                <a:gridCol w="1219077">
                  <a:extLst>
                    <a:ext uri="{9D8B030D-6E8A-4147-A177-3AD203B41FA5}">
                      <a16:colId xmlns:a16="http://schemas.microsoft.com/office/drawing/2014/main" val="2698694358"/>
                    </a:ext>
                  </a:extLst>
                </a:gridCol>
                <a:gridCol w="1219077">
                  <a:extLst>
                    <a:ext uri="{9D8B030D-6E8A-4147-A177-3AD203B41FA5}">
                      <a16:colId xmlns:a16="http://schemas.microsoft.com/office/drawing/2014/main" val="4233634846"/>
                    </a:ext>
                  </a:extLst>
                </a:gridCol>
                <a:gridCol w="1219077">
                  <a:extLst>
                    <a:ext uri="{9D8B030D-6E8A-4147-A177-3AD203B41FA5}">
                      <a16:colId xmlns:a16="http://schemas.microsoft.com/office/drawing/2014/main" val="2369308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기본이론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심화이론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심화기출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파이널 단계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Special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특강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83144"/>
                  </a:ext>
                </a:extLst>
              </a:tr>
              <a:tr h="82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전반적인 개념을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쉽고 체계적으로 정리해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기본기를 다질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수 있는 강좌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어렵고 방대한 법을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사례 중심 설명으로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완벽하게 이해할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수 있는 강좌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전직렬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기출문제로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다양한 유형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·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난도의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문제를 풀어볼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수 있는 강좌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진도별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총정리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전범위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문제풀이로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약점을 파악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·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보완할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수 있는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최신판례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핵심특강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등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시험 전 꼭 봐야할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필수 특강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619967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680294" y="5299057"/>
            <a:ext cx="1196381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604079" y="5032906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22516" y="5299057"/>
            <a:ext cx="1196381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046301" y="5032906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576129" y="6556050"/>
            <a:ext cx="297719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 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커리큘럼은 시험 일정 및 학원 스케줄에 따라 변동될 수 있습니다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16" name="타원 15"/>
          <p:cNvSpPr/>
          <p:nvPr/>
        </p:nvSpPr>
        <p:spPr>
          <a:xfrm>
            <a:off x="5386863" y="4360018"/>
            <a:ext cx="415448" cy="41544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53169" y="4399025"/>
            <a:ext cx="501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교수홈</a:t>
            </a:r>
            <a:endParaRPr lang="en-US" altLang="ko-KR" sz="8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8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아이콘</a:t>
            </a:r>
            <a:endParaRPr lang="en-US" altLang="ko-KR" sz="8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329717" y="4227874"/>
            <a:ext cx="232007" cy="232007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3EE5C-A2F9-D891-B9FA-3585A4FCB4ED}"/>
              </a:ext>
            </a:extLst>
          </p:cNvPr>
          <p:cNvSpPr txBox="1"/>
          <p:nvPr/>
        </p:nvSpPr>
        <p:spPr>
          <a:xfrm>
            <a:off x="10622844" y="305966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72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15"/>
              </p:ext>
            </p:extLst>
          </p:nvPr>
        </p:nvGraphicFramePr>
        <p:xfrm>
          <a:off x="9476174" y="17756"/>
          <a:ext cx="2654423" cy="222056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https://youtu.be/ux5sZP3LUXs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https://www.miraeij.com/police/professor/main/87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6656"/>
              </p:ext>
            </p:extLst>
          </p:nvPr>
        </p:nvGraphicFramePr>
        <p:xfrm>
          <a:off x="472655" y="5091239"/>
          <a:ext cx="8252585" cy="124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517">
                  <a:extLst>
                    <a:ext uri="{9D8B030D-6E8A-4147-A177-3AD203B41FA5}">
                      <a16:colId xmlns:a16="http://schemas.microsoft.com/office/drawing/2014/main" val="23275839"/>
                    </a:ext>
                  </a:extLst>
                </a:gridCol>
                <a:gridCol w="1650517">
                  <a:extLst>
                    <a:ext uri="{9D8B030D-6E8A-4147-A177-3AD203B41FA5}">
                      <a16:colId xmlns:a16="http://schemas.microsoft.com/office/drawing/2014/main" val="1100307210"/>
                    </a:ext>
                  </a:extLst>
                </a:gridCol>
                <a:gridCol w="1650517">
                  <a:extLst>
                    <a:ext uri="{9D8B030D-6E8A-4147-A177-3AD203B41FA5}">
                      <a16:colId xmlns:a16="http://schemas.microsoft.com/office/drawing/2014/main" val="4233634846"/>
                    </a:ext>
                  </a:extLst>
                </a:gridCol>
                <a:gridCol w="1650517">
                  <a:extLst>
                    <a:ext uri="{9D8B030D-6E8A-4147-A177-3AD203B41FA5}">
                      <a16:colId xmlns:a16="http://schemas.microsoft.com/office/drawing/2014/main" val="2369308577"/>
                    </a:ext>
                  </a:extLst>
                </a:gridCol>
                <a:gridCol w="1650517">
                  <a:extLst>
                    <a:ext uri="{9D8B030D-6E8A-4147-A177-3AD203B41FA5}">
                      <a16:colId xmlns:a16="http://schemas.microsoft.com/office/drawing/2014/main" val="3741489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정태정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Only]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개년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기출문풀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&amp;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핵심요약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이론 완성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실전 문제풀이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법령해설특강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마무리 강의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83144"/>
                  </a:ext>
                </a:extLst>
              </a:tr>
              <a:tr h="871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21~23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기출풀이로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출제 경향 분석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뼈대가 되는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핵심 이론 미리 정리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기본부터 핵심까지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전체 이론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한번에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완성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기출문제부터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출제 가능한 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예상문제까지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한번에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연습하는 강좌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법령의 편제 흐름을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통해 암기 사항을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총정리하는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시험 직전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헷갈리는 부분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최종 마무리 정리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19967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5762625" y="1135214"/>
            <a:ext cx="3201205" cy="3532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33312" y="2798079"/>
            <a:ext cx="1497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신광은</a:t>
            </a:r>
            <a:r>
              <a:rPr lang="en-US" altLang="ko-KR" sz="1050" dirty="0"/>
              <a:t>&amp;</a:t>
            </a:r>
            <a:r>
              <a:rPr lang="ko-KR" altLang="en-US" sz="1050" dirty="0" err="1"/>
              <a:t>정태정</a:t>
            </a:r>
            <a:r>
              <a:rPr lang="en-US" altLang="ko-KR" sz="1050" dirty="0"/>
              <a:t>P </a:t>
            </a:r>
            <a:r>
              <a:rPr lang="ko-KR" altLang="en-US" sz="1050" dirty="0"/>
              <a:t>사진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9915" y="1189747"/>
            <a:ext cx="5271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경찰대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경찰시험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출제위원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박사까지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승진시험에 최적화된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진짜 전문가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5114926" y="3767621"/>
            <a:ext cx="384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각론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)&amp;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총론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655" y="2087421"/>
            <a:ext cx="4096671" cy="2300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유튜브 영상 영역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893477" y="6437210"/>
            <a:ext cx="297719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 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커리큘럼은 시험 일정 및 학원 스케줄에 따라 변동될 수 있습니다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46655" y="214830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14550" y="5098883"/>
            <a:ext cx="1647825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288394" y="4825100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62375" y="5098883"/>
            <a:ext cx="1698273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950810" y="4833451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800" y="279775"/>
            <a:ext cx="4362450" cy="656675"/>
          </a:xfrm>
          <a:prstGeom prst="rect">
            <a:avLst/>
          </a:prstGeom>
          <a:solidFill>
            <a:srgbClr val="D9D9D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형법</a:t>
            </a:r>
            <a:r>
              <a:rPr lang="en-US" altLang="ko-KR" dirty="0"/>
              <a:t>·</a:t>
            </a:r>
            <a:r>
              <a:rPr lang="ko-KR" altLang="en-US" dirty="0" err="1"/>
              <a:t>형소법</a:t>
            </a:r>
            <a:r>
              <a:rPr lang="ko-KR" altLang="en-US" dirty="0"/>
              <a:t> 신광은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678757" y="279774"/>
            <a:ext cx="4362450" cy="6566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실무종합</a:t>
            </a:r>
            <a:r>
              <a:rPr lang="ko-KR" altLang="en-US" dirty="0"/>
              <a:t> 신광은</a:t>
            </a:r>
            <a:r>
              <a:rPr lang="en-US" altLang="ko-KR" dirty="0"/>
              <a:t>&amp;</a:t>
            </a:r>
            <a:r>
              <a:rPr lang="ko-KR" altLang="en-US" dirty="0" err="1"/>
              <a:t>정태정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5292766" y="3598225"/>
            <a:ext cx="415448" cy="41544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59072" y="3637232"/>
            <a:ext cx="501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교수홈</a:t>
            </a:r>
            <a:endParaRPr lang="en-US" altLang="ko-KR" sz="8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8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아이콘</a:t>
            </a:r>
            <a:endParaRPr lang="en-US" altLang="ko-KR" sz="8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235620" y="3466081"/>
            <a:ext cx="232007" cy="232007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78B27-1819-B4B3-950C-08BD8FEE37A0}"/>
              </a:ext>
            </a:extLst>
          </p:cNvPr>
          <p:cNvSpPr txBox="1"/>
          <p:nvPr/>
        </p:nvSpPr>
        <p:spPr>
          <a:xfrm>
            <a:off x="10555111" y="305966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41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8666"/>
          <a:stretch/>
        </p:blipFill>
        <p:spPr>
          <a:xfrm>
            <a:off x="1568398" y="0"/>
            <a:ext cx="2569787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1450"/>
          <a:stretch/>
        </p:blipFill>
        <p:spPr>
          <a:xfrm>
            <a:off x="4692599" y="-1"/>
            <a:ext cx="2569788" cy="648617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476174" y="2587752"/>
            <a:ext cx="2654423" cy="2185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기존과</a:t>
            </a:r>
            <a:endParaRPr lang="en-US" altLang="ko-KR" dirty="0"/>
          </a:p>
          <a:p>
            <a:pPr algn="ctr"/>
            <a:r>
              <a:rPr lang="ko-KR" altLang="en-US" dirty="0"/>
              <a:t>디자인</a:t>
            </a:r>
            <a:r>
              <a:rPr lang="en-US" altLang="ko-KR" dirty="0"/>
              <a:t>/</a:t>
            </a:r>
            <a:r>
              <a:rPr lang="ko-KR" altLang="en-US" dirty="0" err="1"/>
              <a:t>연결링크</a:t>
            </a:r>
            <a:endParaRPr lang="en-US" altLang="ko-KR" dirty="0"/>
          </a:p>
          <a:p>
            <a:pPr algn="ctr"/>
            <a:r>
              <a:rPr lang="ko-KR" altLang="en-US" dirty="0"/>
              <a:t>동일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114753"/>
              </p:ext>
            </p:extLst>
          </p:nvPr>
        </p:nvGraphicFramePr>
        <p:xfrm>
          <a:off x="9476174" y="17756"/>
          <a:ext cx="2654423" cy="236097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5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ko-KR" altLang="en-US" sz="800" dirty="0"/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ko-KR" altLang="en-US" sz="800" dirty="0"/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91782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AAE65B-98EF-A251-9F9E-81A76172E85A}"/>
              </a:ext>
            </a:extLst>
          </p:cNvPr>
          <p:cNvSpPr txBox="1"/>
          <p:nvPr/>
        </p:nvSpPr>
        <p:spPr>
          <a:xfrm>
            <a:off x="10126133" y="5588000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Sec14~sec20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98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750156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https://www.youtube.com/@Miraeij.Company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450432" y="498304"/>
            <a:ext cx="7059603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Program 03</a:t>
            </a:r>
          </a:p>
          <a:p>
            <a:pPr algn="ctr"/>
            <a:r>
              <a:rPr lang="ko-KR" altLang="en-US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유튜브 </a:t>
            </a:r>
            <a:r>
              <a:rPr lang="en-US" altLang="ko-KR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</a:t>
            </a:r>
            <a:r>
              <a:rPr lang="en-US" altLang="ko-KR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 </a:t>
            </a:r>
            <a:r>
              <a:rPr lang="en-US" altLang="ko-KR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 </a:t>
            </a:r>
            <a:r>
              <a:rPr lang="ko-KR" altLang="en-US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하루 </a:t>
            </a:r>
            <a:r>
              <a:rPr lang="en-US" altLang="ko-KR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ko-KR" altLang="en-US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</a:t>
            </a:r>
            <a:endParaRPr lang="en-US" altLang="ko-KR" sz="3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8634" y="298606"/>
            <a:ext cx="1473934" cy="1473934"/>
            <a:chOff x="728264" y="1276574"/>
            <a:chExt cx="1473934" cy="1473934"/>
          </a:xfrm>
        </p:grpSpPr>
        <p:sp>
          <p:nvSpPr>
            <p:cNvPr id="3" name="포인트가 12개인 별 2"/>
            <p:cNvSpPr/>
            <p:nvPr/>
          </p:nvSpPr>
          <p:spPr>
            <a:xfrm>
              <a:off x="728264" y="1276574"/>
              <a:ext cx="1473934" cy="1473934"/>
            </a:xfrm>
            <a:prstGeom prst="star12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779734" y="1593638"/>
              <a:ext cx="13709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출퇴근</a:t>
              </a:r>
              <a:endPara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시간 활용</a:t>
              </a:r>
              <a:endPara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콘텐츠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!</a:t>
              </a: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635800" y="2896789"/>
            <a:ext cx="22905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58440" y="2038262"/>
            <a:ext cx="2645318" cy="34063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n-US" altLang="ko-KR" sz="3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940701" y="2171587"/>
            <a:ext cx="1680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542317" y="2896789"/>
            <a:ext cx="22905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364957" y="2038262"/>
            <a:ext cx="2645318" cy="34063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n-US" altLang="ko-KR" sz="3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847218" y="2171587"/>
            <a:ext cx="1680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하루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448834" y="2896789"/>
            <a:ext cx="22905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271474" y="2038262"/>
            <a:ext cx="2645318" cy="34063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n-US" altLang="ko-KR" sz="3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753735" y="2171587"/>
            <a:ext cx="1680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44864" y="3082775"/>
            <a:ext cx="1156518" cy="16418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/>
              <a:t>신광은</a:t>
            </a:r>
            <a:r>
              <a:rPr lang="en-US" altLang="ko-KR" sz="1200" dirty="0"/>
              <a:t>P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0432" y="4819096"/>
            <a:ext cx="2601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1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문제씩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전직렬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기출문제풀이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기출문제를 통한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이론 정리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552768" y="4831640"/>
            <a:ext cx="250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실무종합의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출제 순서대로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하루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주제씩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분만에 정리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882710" y="6195482"/>
            <a:ext cx="5882157" cy="4359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056653" y="6262087"/>
            <a:ext cx="549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유튜브 로고</a:t>
            </a:r>
            <a:r>
              <a:rPr lang="en-US" altLang="ko-KR" sz="12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en-US" altLang="ko-KR" sz="8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미래인재경찰학원 유튜브 채널 </a:t>
            </a:r>
            <a:r>
              <a:rPr lang="ko-KR" altLang="en-US" b="1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바로가기</a:t>
            </a:r>
            <a:r>
              <a:rPr lang="ko-KR" altLang="en-US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804653" y="608644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039168" y="3082775"/>
            <a:ext cx="1156518" cy="16418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/>
              <a:t>정태정</a:t>
            </a:r>
            <a:r>
              <a:rPr lang="en-US" altLang="ko-KR" sz="1200" dirty="0"/>
              <a:t>P</a:t>
            </a:r>
            <a:endParaRPr lang="ko-KR" altLang="en-US" sz="1200" dirty="0"/>
          </a:p>
        </p:txBody>
      </p:sp>
      <p:sp>
        <p:nvSpPr>
          <p:cNvPr id="43" name="타원 42"/>
          <p:cNvSpPr/>
          <p:nvPr/>
        </p:nvSpPr>
        <p:spPr>
          <a:xfrm>
            <a:off x="6516299" y="3113070"/>
            <a:ext cx="1156518" cy="16418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/>
              <a:t>신광은</a:t>
            </a:r>
            <a:r>
              <a:rPr lang="en-US" altLang="ko-KR" sz="1200" dirty="0"/>
              <a:t>P</a:t>
            </a:r>
            <a:endParaRPr lang="ko-KR" altLang="en-US" sz="1200" dirty="0"/>
          </a:p>
        </p:txBody>
      </p:sp>
      <p:sp>
        <p:nvSpPr>
          <p:cNvPr id="44" name="타원 43"/>
          <p:cNvSpPr/>
          <p:nvPr/>
        </p:nvSpPr>
        <p:spPr>
          <a:xfrm>
            <a:off x="7517342" y="3109404"/>
            <a:ext cx="1156518" cy="16418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/>
              <a:t>정태정</a:t>
            </a:r>
            <a:r>
              <a:rPr lang="en-US" altLang="ko-KR" sz="1200" dirty="0"/>
              <a:t>P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293466" y="4828794"/>
            <a:ext cx="2601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1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문제씩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문제풀이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기출문제를 통한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이론 정리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448834" y="5471878"/>
            <a:ext cx="26013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실무종합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제는 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9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이후부터 진행 예정입니다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8EB50-9293-37C1-A650-393154DC5642}"/>
              </a:ext>
            </a:extLst>
          </p:cNvPr>
          <p:cNvSpPr txBox="1"/>
          <p:nvPr/>
        </p:nvSpPr>
        <p:spPr>
          <a:xfrm>
            <a:off x="10047111" y="48190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28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7755"/>
            <a:ext cx="9476174" cy="828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601101" y="4001269"/>
            <a:ext cx="2186247" cy="368669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418183" y="4001269"/>
            <a:ext cx="2186247" cy="368669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84308" y="4696135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신광은</a:t>
            </a:r>
            <a:r>
              <a:rPr lang="en-US" altLang="ko-KR" sz="1050" dirty="0"/>
              <a:t>P </a:t>
            </a:r>
            <a:r>
              <a:rPr lang="ko-KR" altLang="en-US" sz="1050" dirty="0"/>
              <a:t>사진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9825" y="4556505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정태정</a:t>
            </a:r>
            <a:r>
              <a:rPr lang="en-US" altLang="ko-KR" sz="1050" dirty="0"/>
              <a:t>P </a:t>
            </a:r>
            <a:r>
              <a:rPr lang="ko-KR" altLang="en-US" sz="1050" dirty="0"/>
              <a:t>사진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926991" y="6076899"/>
            <a:ext cx="267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각론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r"/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6172441" y="6095898"/>
            <a:ext cx="161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총론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r>
              <a:rPr lang="ko-KR" altLang="en-US" sz="2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정태정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62990" y="130232"/>
            <a:ext cx="8950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승진도 무조건 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미래인재에서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95085" y="582694"/>
            <a:ext cx="38510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 err="1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경찰학원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중 브랜드 </a:t>
            </a:r>
            <a:r>
              <a:rPr lang="ko-KR" altLang="en-US" sz="700" dirty="0" err="1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검색어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개월 연속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위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네이버 키워드 도구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22.10~23.02)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97398"/>
              </p:ext>
            </p:extLst>
          </p:nvPr>
        </p:nvGraphicFramePr>
        <p:xfrm>
          <a:off x="9476174" y="17756"/>
          <a:ext cx="2654423" cy="234248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상단 문구 텍스트 전환 모션 넣어주세요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따라다니는 배너 삽입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16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18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20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69816" y="1183436"/>
            <a:ext cx="8136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현직 경찰부터 출제위원까지</a:t>
            </a:r>
            <a:endParaRPr lang="en-US" altLang="ko-KR" sz="3600" i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3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직접 경험한 사람은 차원이 다르다</a:t>
            </a:r>
            <a:r>
              <a:rPr lang="en-US" altLang="ko-KR" sz="3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87553" y="2555797"/>
            <a:ext cx="8950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u="sng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교수가 </a:t>
            </a:r>
            <a:r>
              <a:rPr lang="ko-KR" altLang="en-US" sz="32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이제</a:t>
            </a:r>
            <a:endParaRPr lang="en-US" altLang="ko-KR" sz="3200" u="sng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u="sng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실무종합까지</a:t>
            </a:r>
            <a:r>
              <a:rPr lang="ko-KR" altLang="en-US" sz="32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책임집니다</a:t>
            </a:r>
            <a:r>
              <a:rPr lang="en-US" altLang="ko-KR" sz="32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-3256475" y="1338163"/>
            <a:ext cx="383342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경찰대</a:t>
            </a:r>
            <a:r>
              <a:rPr lang="en-US" altLang="ko-KR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</a:t>
            </a:r>
            <a:r>
              <a:rPr lang="en-US" altLang="ko-KR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승진시험 출제위원</a:t>
            </a:r>
            <a:r>
              <a:rPr lang="en-US" altLang="ko-KR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박사까지</a:t>
            </a:r>
            <a:r>
              <a:rPr lang="en-US" altLang="ko-KR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  <a:p>
            <a:pPr algn="ctr"/>
            <a:r>
              <a:rPr lang="en-US" altLang="ko-KR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</a:t>
            </a:r>
            <a:r>
              <a:rPr lang="ko-KR" altLang="en-US" sz="1600" i="1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역대급</a:t>
            </a:r>
            <a:r>
              <a:rPr lang="ko-KR" altLang="en-US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경찰 </a:t>
            </a:r>
            <a:r>
              <a:rPr lang="ko-KR" altLang="en-US" sz="1600" i="1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승진팀</a:t>
            </a:r>
            <a:r>
              <a:rPr lang="ko-KR" altLang="en-US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6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839942" y="1630550"/>
            <a:ext cx="83730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425245" y="124454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186968" y="2579869"/>
            <a:ext cx="1225335" cy="3198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8144039" y="2624970"/>
            <a:ext cx="13321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9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커리큘럼 </a:t>
            </a:r>
            <a:r>
              <a:rPr lang="en-US" altLang="ko-KR" sz="9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186968" y="3278196"/>
            <a:ext cx="1225335" cy="3198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8144039" y="3323297"/>
            <a:ext cx="13321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승진패스</a:t>
            </a:r>
            <a:r>
              <a:rPr lang="ko-KR" altLang="en-US" sz="9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구매하기 </a:t>
            </a:r>
            <a:r>
              <a:rPr lang="en-US" altLang="ko-KR" sz="9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8008888" y="2493530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8021298" y="327819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186968" y="2924270"/>
            <a:ext cx="1225335" cy="3198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8144039" y="2969371"/>
            <a:ext cx="13321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전용 모의고사 </a:t>
            </a:r>
            <a:r>
              <a:rPr lang="en-US" altLang="ko-KR" sz="9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8008888" y="288130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" name="포인트가 12개인 별 3"/>
          <p:cNvSpPr/>
          <p:nvPr/>
        </p:nvSpPr>
        <p:spPr>
          <a:xfrm>
            <a:off x="747953" y="3768363"/>
            <a:ext cx="1621612" cy="1621612"/>
          </a:xfrm>
          <a:prstGeom prst="star12">
            <a:avLst>
              <a:gd name="adj" fmla="val 43811"/>
            </a:avLst>
          </a:prstGeom>
          <a:solidFill>
            <a:schemeClr val="accent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836806" y="4071337"/>
            <a:ext cx="1428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이론완성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강의 진행중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02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95904" y="1428750"/>
            <a:ext cx="8542119" cy="35909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57185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err="1">
                          <a:latin typeface="+mn-ea"/>
                        </a:rPr>
                        <a:t>경찰승진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페이지로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45141" y="1525376"/>
            <a:ext cx="812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승진도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경찰학원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  미래인재에서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93141" y="152281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393710" y="2236173"/>
            <a:ext cx="6105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4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</a:t>
            </a:r>
            <a:endParaRPr lang="en-US" altLang="ko-KR" sz="4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4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미래패스</a:t>
            </a:r>
            <a:endParaRPr lang="en-US" altLang="ko-KR" sz="4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744280" y="1522813"/>
            <a:ext cx="42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393709" y="3794824"/>
            <a:ext cx="6105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trike="sngStrike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150</a:t>
            </a:r>
            <a:r>
              <a:rPr lang="ko-KR" altLang="en-US" sz="2000" strike="sngStrike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만원              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   </a:t>
            </a:r>
            <a:r>
              <a:rPr lang="en-US" altLang="ko-KR" sz="4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89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만원</a:t>
            </a:r>
            <a:endParaRPr lang="en-US" altLang="ko-KR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포인트가 12개인 별 10"/>
          <p:cNvSpPr/>
          <p:nvPr/>
        </p:nvSpPr>
        <p:spPr>
          <a:xfrm>
            <a:off x="4819221" y="3720369"/>
            <a:ext cx="897774" cy="897774"/>
          </a:xfrm>
          <a:prstGeom prst="star12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39986" y="3938423"/>
            <a:ext cx="8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특별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할인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54333" y="3666884"/>
            <a:ext cx="856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최대 </a:t>
            </a:r>
            <a:r>
              <a:rPr lang="ko-KR" altLang="en-US" sz="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혜택가</a:t>
            </a:r>
            <a:endParaRPr lang="en-US" altLang="ko-KR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rot="20790201">
            <a:off x="1041261" y="2357643"/>
            <a:ext cx="1563139" cy="21386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모의고사</a:t>
            </a:r>
            <a:endParaRPr lang="en-US" altLang="ko-KR" dirty="0"/>
          </a:p>
          <a:p>
            <a:pPr algn="ctr"/>
            <a:r>
              <a:rPr lang="ko-KR" altLang="en-US" dirty="0"/>
              <a:t>봉투 이미지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66524" y="4212129"/>
            <a:ext cx="1664460" cy="5898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529717" y="4268129"/>
            <a:ext cx="153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타학원</a:t>
            </a:r>
            <a:r>
              <a:rPr lang="ko-KR" altLang="en-US" sz="1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환승 시</a:t>
            </a:r>
            <a:endParaRPr lang="en-US" altLang="ko-KR" sz="14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</a:t>
            </a:r>
            <a:r>
              <a:rPr lang="ko-KR" altLang="en-US" sz="1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회분 무료 제공</a:t>
            </a:r>
            <a:r>
              <a:rPr lang="en-US" altLang="ko-KR" sz="1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32706" y="4617930"/>
            <a:ext cx="236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지금 바로 최저가로 신청하기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268107" y="5044213"/>
            <a:ext cx="3973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경찰학원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중 브랜드 </a:t>
            </a:r>
            <a:r>
              <a:rPr lang="ko-KR" altLang="en-US" sz="7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검색어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개월 연속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위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네이버 키워드 도구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22.10~23.02)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2D109-2BAF-848A-A684-1E9F0BB74A48}"/>
              </a:ext>
            </a:extLst>
          </p:cNvPr>
          <p:cNvSpPr txBox="1"/>
          <p:nvPr/>
        </p:nvSpPr>
        <p:spPr>
          <a:xfrm>
            <a:off x="10202333" y="409786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02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353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510525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02795" y="731339"/>
            <a:ext cx="8465005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이벤트 유의사항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기대평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남기기 이벤트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사은품 안내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-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정태정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경찰실무종합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핵심이론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교재 추첨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배송비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본인 부담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),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맘스터치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싸이버거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세트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기프티콘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추첨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10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 이벤트는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23.06.12(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까지 입력된 건에 한해 인정됩니다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당첨자 경품 증정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-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교재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이벤트 종료 후 우수 작성자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명을 선발하여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23.06.13(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화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개별 장바구니로 지급되며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배송비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결제 시 배송 시작됩니다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-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기프티콘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이벤트 종료 후 우수 작성자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10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명을 선발하여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23.07.06(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목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일괄 지급되며 가입하신 휴대폰 번호로 발송됩니다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상품은 작성자 한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ID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당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 지급됩니다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등록한 수령인의 휴대폰 번호로 관련 내용이 발송되므로 번호 오류로 인해 발송 누락된 경우에는 추가 지급 불가합니다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6.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마케팅 수신 동의에 동의한 분들에 한하여 진행되며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작성해주신 게시 글은 마케팅 자료로 사용될 수 있습니다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7.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 이벤트는 사전 예고 없이 조기 종료되거나 연장될 수 있으며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사은품 품절 시에도 사전 예고없이 경품이 변경될 수 있습니다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소문내기 이벤트</a:t>
            </a:r>
            <a:r>
              <a:rPr lang="en-US" altLang="ko-KR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  <a:p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사은품 안내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-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최다 참여자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스타벅스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아메리카노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기프티콘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/ 10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베스킨라빈스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싱글킹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아이스크림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기프티콘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 이벤트는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23.06.30(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금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까지 입력된 건에 한해 인정됩니다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이벤트 종료 후 최다 참여자 총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15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명을 선발하여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23.07.06(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목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일괄 지급되며 가입하신 휴대폰 번호로 발송됩니다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상품은 작성자 한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ID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당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 지급됩니다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등록한 수령인의 휴대폰 번호로 관련 내용이 발송되므로 번호 오류로 인해 발송 누락된 경우에는 추가 지급 불가합니다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6.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마케팅 수신 동의에 동의한 분들에 한하여 진행되며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작성해주신 게시 글은 마케팅 자료로 사용될 수 있습니다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7.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타인의 게시 글 주소를 입력하는 경우 지급 대상에서 제외됩니다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8.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전체 공개된 게시글이어야 하며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지정된 커뮤니티에 등록된 글만 인정됩니다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9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같은 게시 글 주소는 여러 번 등록하여도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건으로 인정됩니다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10.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 이벤트는 사전 예고 없이 조기 종료되거나 연장될 수 있으며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사은품 품절 시에도 사전 예고없이 경품이 변경될 수 있습니다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BBF3E-2DA3-1835-BB10-B6E55DABAFBB}"/>
              </a:ext>
            </a:extLst>
          </p:cNvPr>
          <p:cNvSpPr txBox="1"/>
          <p:nvPr/>
        </p:nvSpPr>
        <p:spPr>
          <a:xfrm>
            <a:off x="10114844" y="428977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sec23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30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44189" y="123825"/>
            <a:ext cx="8885536" cy="6510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56" y="238124"/>
            <a:ext cx="4585321" cy="622981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77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번호 클릭 시 페이지 이동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362076" y="3449623"/>
            <a:ext cx="2974210" cy="427277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39306" y="2021886"/>
            <a:ext cx="3509321" cy="142773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389001" y="2132099"/>
            <a:ext cx="3267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Point 1.</a:t>
            </a:r>
          </a:p>
          <a:p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 내용은 한눈에 볼 수 있도록 </a:t>
            </a:r>
            <a:r>
              <a:rPr lang="ko-KR" altLang="en-US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강조 표시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하였습니다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강조 부분은 </a:t>
            </a:r>
            <a:r>
              <a:rPr lang="ko-KR" altLang="en-US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실무종합교재 문제의 지문들</a:t>
            </a:r>
            <a:endParaRPr lang="en-US" altLang="ko-KR" sz="12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이라고 봐도 좋을 만큼 최대한 반영하였습니다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018602" y="2210633"/>
            <a:ext cx="285750" cy="12389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304352" y="2210633"/>
            <a:ext cx="93495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6272101" y="5997575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06849" y="5997574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341597" y="5997573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76345" y="5997572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066987" y="582725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273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44189" y="123825"/>
            <a:ext cx="8885536" cy="6510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4" y="204788"/>
            <a:ext cx="4612767" cy="625122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772731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889455" y="3134672"/>
            <a:ext cx="603504" cy="166377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74270" y="2251808"/>
            <a:ext cx="3437020" cy="123723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920719" y="2362021"/>
            <a:ext cx="2942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Point 2.</a:t>
            </a:r>
          </a:p>
          <a:p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최근 </a:t>
            </a:r>
            <a:r>
              <a:rPr lang="ko-KR" altLang="en-US" sz="1200" dirty="0" err="1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기출된</a:t>
            </a:r>
            <a:r>
              <a:rPr lang="ko-KR" altLang="en-US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문제 지문을 모두 반영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하였고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쉽게 알아볼 수 있도록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기출문제 표시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해두었습니다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3305454" y="2482668"/>
            <a:ext cx="433861" cy="6400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739315" y="2482668"/>
            <a:ext cx="93495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6272101" y="5997575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806849" y="5997574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341597" y="5997573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876345" y="5997572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1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44189" y="123825"/>
            <a:ext cx="8885536" cy="6510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52" y="197961"/>
            <a:ext cx="4683847" cy="635021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772731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43584" y="3657600"/>
            <a:ext cx="3355847" cy="2020824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83603" y="2217977"/>
            <a:ext cx="3427496" cy="143962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333297" y="2328190"/>
            <a:ext cx="316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Point 3.</a:t>
            </a:r>
          </a:p>
          <a:p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실무종합교재 문제 지문으로 쓰인 </a:t>
            </a:r>
            <a:r>
              <a:rPr lang="ko-KR" altLang="en-US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판례 결정문 내용을 그대로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실어 본 교재의 판례 원문과 실무종합교재에서 </a:t>
            </a:r>
            <a:r>
              <a:rPr lang="ko-KR" altLang="en-US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원용한 판례 지문을 최대한 같게 일치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시켰습니다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3962898" y="2406724"/>
            <a:ext cx="285750" cy="12389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248648" y="2406724"/>
            <a:ext cx="93495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272101" y="5997575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806849" y="5997574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341597" y="5997573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876345" y="5997572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245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44189" y="123825"/>
            <a:ext cx="8885536" cy="65101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43" y="247649"/>
            <a:ext cx="4625005" cy="625040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772731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57300" y="1133475"/>
            <a:ext cx="3200400" cy="46863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2013" y="1409926"/>
            <a:ext cx="3427496" cy="123723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541707" y="1520139"/>
            <a:ext cx="3163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Point 4.</a:t>
            </a:r>
          </a:p>
          <a:p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 경향이 해당 </a:t>
            </a:r>
            <a:r>
              <a:rPr lang="ko-KR" altLang="en-US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조문을 그대로 출제</a:t>
            </a:r>
            <a:endParaRPr lang="en-US" altLang="ko-KR" sz="12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하고 있어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조문을 </a:t>
            </a:r>
            <a:r>
              <a:rPr lang="ko-KR" altLang="en-US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있는 그대로 싣는 데 중점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두었습니다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467677" y="1640786"/>
            <a:ext cx="285750" cy="29200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753427" y="1640786"/>
            <a:ext cx="63858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6272101" y="5997575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06849" y="5997574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341597" y="5997573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76345" y="5997572"/>
            <a:ext cx="428625" cy="42862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009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00" y="730697"/>
            <a:ext cx="7271226" cy="32815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3950" y="326915"/>
            <a:ext cx="3243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메인 </a:t>
            </a:r>
            <a:r>
              <a:rPr lang="ko-KR" altLang="en-US" sz="1100" dirty="0" err="1"/>
              <a:t>기타직렬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띠배너</a:t>
            </a:r>
            <a:r>
              <a:rPr lang="ko-KR" altLang="en-US" sz="1100" dirty="0"/>
              <a:t> </a:t>
            </a:r>
            <a:r>
              <a:rPr lang="en-US" altLang="ko-KR" sz="1100" dirty="0"/>
              <a:t>– 2</a:t>
            </a:r>
            <a:r>
              <a:rPr lang="ko-KR" altLang="en-US" sz="1100" dirty="0"/>
              <a:t>번 승진 배너 </a:t>
            </a:r>
            <a:r>
              <a:rPr lang="ko-KR" altLang="en-US" sz="1100" dirty="0">
                <a:solidFill>
                  <a:srgbClr val="FF0000"/>
                </a:solidFill>
              </a:rPr>
              <a:t>교체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21" name="직사각형 20"/>
          <p:cNvSpPr/>
          <p:nvPr/>
        </p:nvSpPr>
        <p:spPr>
          <a:xfrm>
            <a:off x="352685" y="4352365"/>
            <a:ext cx="8955030" cy="95946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64574" y="4531049"/>
            <a:ext cx="470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</a:t>
            </a:r>
            <a:r>
              <a:rPr lang="en-US" altLang="ko-KR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dirty="0" err="1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정태정</a:t>
            </a:r>
            <a:r>
              <a:rPr lang="ko-KR" altLang="en-US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실무종합</a:t>
            </a:r>
            <a:r>
              <a:rPr lang="ko-KR" altLang="en-US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이론완성</a:t>
            </a:r>
            <a:r>
              <a:rPr lang="ko-KR" altLang="en-US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강의 시작</a:t>
            </a:r>
            <a:r>
              <a:rPr lang="en-US" altLang="ko-KR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  <a:endParaRPr lang="ko-KR" altLang="en-US" dirty="0">
              <a:solidFill>
                <a:srgbClr val="C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38079" y="4467037"/>
            <a:ext cx="1265231" cy="8669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8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416714" y="4457332"/>
            <a:ext cx="729738" cy="246717"/>
            <a:chOff x="8662483" y="4641508"/>
            <a:chExt cx="729738" cy="246717"/>
          </a:xfrm>
        </p:grpSpPr>
        <p:sp>
          <p:nvSpPr>
            <p:cNvPr id="26" name="순서도: 수행의 시작/종료 25"/>
            <p:cNvSpPr/>
            <p:nvPr/>
          </p:nvSpPr>
          <p:spPr>
            <a:xfrm>
              <a:off x="8662483" y="4641508"/>
              <a:ext cx="729738" cy="246717"/>
            </a:xfrm>
            <a:prstGeom prst="flowChartTerminator">
              <a:avLst/>
            </a:prstGeom>
            <a:solidFill>
              <a:srgbClr val="4D7D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713805" y="4657393"/>
              <a:ext cx="6270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경찰승진</a:t>
              </a:r>
              <a:endParaRPr lang="ko-KR" altLang="en-US" sz="9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52685" y="3085689"/>
            <a:ext cx="7311650" cy="878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85939" y="4235031"/>
            <a:ext cx="232007" cy="232007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3162" y="4666224"/>
            <a:ext cx="9550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-6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900" spc="-6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pPr algn="ctr"/>
            <a:r>
              <a:rPr lang="ko-KR" altLang="en-US" sz="900" spc="-6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en-US" altLang="ko-KR" sz="900" spc="-6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</a:t>
            </a:r>
          </a:p>
          <a:p>
            <a:pPr algn="ctr"/>
            <a:r>
              <a:rPr lang="ko-KR" altLang="en-US" sz="900" spc="-6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64574" y="4903386"/>
            <a:ext cx="4464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지금 </a:t>
            </a:r>
            <a:r>
              <a:rPr lang="ko-KR" altLang="en-US" sz="1400" u="sng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sz="1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u="sng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기대평</a:t>
            </a:r>
            <a:r>
              <a:rPr lang="ko-KR" altLang="en-US" sz="1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남기고 교재</a:t>
            </a:r>
            <a:r>
              <a:rPr lang="en-US" altLang="ko-KR" sz="1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1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간식 받으러 가기 </a:t>
            </a:r>
            <a:r>
              <a:rPr lang="en-US" altLang="ko-KR" sz="1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  <a:endParaRPr lang="ko-KR" altLang="en-US" sz="1400" u="sng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923" y="4414904"/>
            <a:ext cx="691459" cy="9466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2" descr="https://o.remove.bg/downloads/f70ee038-f921-4fb6-8568-033c122260a6/image-removebg-previe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t="21110" r="3776" b="16489"/>
          <a:stretch/>
        </p:blipFill>
        <p:spPr bwMode="auto">
          <a:xfrm>
            <a:off x="7649926" y="4726211"/>
            <a:ext cx="932686" cy="6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s://o.remove.bg/downloads/86adf702-9649-4151-af73-1ea4f4f92f5b/image-removebg-preview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9" t="16515" r="28540" b="12355"/>
          <a:stretch/>
        </p:blipFill>
        <p:spPr bwMode="auto">
          <a:xfrm>
            <a:off x="6899408" y="4542391"/>
            <a:ext cx="492444" cy="8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s://o.remove.bg/downloads/96562d32-6657-4f3d-b202-020cb804b50a/image-removebg-preview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t="8615" r="14274" b="8878"/>
          <a:stretch/>
        </p:blipFill>
        <p:spPr bwMode="auto">
          <a:xfrm>
            <a:off x="6571801" y="4748865"/>
            <a:ext cx="538778" cy="6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749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4682">
            <a:off x="3897714" y="4791132"/>
            <a:ext cx="635695" cy="8702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0" y="736543"/>
            <a:ext cx="5879225" cy="3501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950" y="326915"/>
            <a:ext cx="3243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 err="1"/>
              <a:t>경찰승진</a:t>
            </a:r>
            <a:r>
              <a:rPr lang="ko-KR" altLang="en-US" sz="1100" dirty="0"/>
              <a:t> 신광은</a:t>
            </a:r>
            <a:r>
              <a:rPr lang="en-US" altLang="ko-KR" sz="1100" dirty="0"/>
              <a:t>P </a:t>
            </a:r>
            <a:r>
              <a:rPr lang="ko-KR" altLang="en-US" sz="1100" dirty="0" err="1"/>
              <a:t>교수홈</a:t>
            </a:r>
            <a:r>
              <a:rPr lang="ko-KR" altLang="en-US" sz="1100" dirty="0"/>
              <a:t> 배너 </a:t>
            </a:r>
            <a:r>
              <a:rPr lang="en-US" altLang="ko-KR" sz="1100" dirty="0"/>
              <a:t>– 2</a:t>
            </a:r>
            <a:r>
              <a:rPr lang="ko-KR" altLang="en-US" sz="1100" dirty="0"/>
              <a:t>번 배너 </a:t>
            </a:r>
            <a:r>
              <a:rPr lang="ko-KR" altLang="en-US" sz="1100" dirty="0">
                <a:solidFill>
                  <a:srgbClr val="FF0000"/>
                </a:solidFill>
              </a:rPr>
              <a:t>교체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4391025" y="3343275"/>
            <a:ext cx="1866900" cy="62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17011" y="4686300"/>
            <a:ext cx="3266037" cy="10858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27672" y="481414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이론완성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개강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0746" y="5417349"/>
            <a:ext cx="1978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u="sng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기대평</a:t>
            </a:r>
            <a:r>
              <a:rPr lang="ko-KR" altLang="en-US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남기고 교재</a:t>
            </a:r>
            <a:r>
              <a:rPr lang="en-US" altLang="ko-KR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&amp;</a:t>
            </a:r>
            <a:r>
              <a:rPr lang="ko-KR" altLang="en-US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간식 받기 </a:t>
            </a:r>
            <a:r>
              <a:rPr lang="en-US" altLang="ko-KR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00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0" name="Picture 2" descr="https://o.remove.bg/downloads/f70ee038-f921-4fb6-8568-033c122260a6/image-removebg-previe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t="21110" r="3776" b="16489"/>
          <a:stretch/>
        </p:blipFill>
        <p:spPr bwMode="auto">
          <a:xfrm>
            <a:off x="3799878" y="5196064"/>
            <a:ext cx="840315" cy="55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259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50" y="694298"/>
            <a:ext cx="6175223" cy="43612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4682">
            <a:off x="3897714" y="5543607"/>
            <a:ext cx="635695" cy="8702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73950" y="326915"/>
            <a:ext cx="3243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 err="1"/>
              <a:t>경찰승진</a:t>
            </a:r>
            <a:r>
              <a:rPr lang="ko-KR" altLang="en-US" sz="1100" dirty="0"/>
              <a:t> 신광은</a:t>
            </a:r>
            <a:r>
              <a:rPr lang="en-US" altLang="ko-KR" sz="1100" dirty="0"/>
              <a:t>P </a:t>
            </a:r>
            <a:r>
              <a:rPr lang="ko-KR" altLang="en-US" sz="1100" dirty="0" err="1"/>
              <a:t>교수홈</a:t>
            </a:r>
            <a:r>
              <a:rPr lang="ko-KR" altLang="en-US" sz="1100" dirty="0"/>
              <a:t> 배너 </a:t>
            </a:r>
            <a:r>
              <a:rPr lang="en-US" altLang="ko-KR" sz="1100" dirty="0"/>
              <a:t>– 1</a:t>
            </a:r>
            <a:r>
              <a:rPr lang="ko-KR" altLang="en-US" sz="1100" dirty="0"/>
              <a:t>번 배너 </a:t>
            </a:r>
            <a:r>
              <a:rPr lang="ko-KR" altLang="en-US" sz="1100" dirty="0">
                <a:solidFill>
                  <a:srgbClr val="FF0000"/>
                </a:solidFill>
              </a:rPr>
              <a:t>교체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4586955" y="3343275"/>
            <a:ext cx="1994820" cy="62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17011" y="5438775"/>
            <a:ext cx="3266037" cy="10858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27672" y="5566621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이론완성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개강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0746" y="6169824"/>
            <a:ext cx="1978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u="sng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기대평</a:t>
            </a:r>
            <a:r>
              <a:rPr lang="ko-KR" altLang="en-US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남기고 교재</a:t>
            </a:r>
            <a:r>
              <a:rPr lang="en-US" altLang="ko-KR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&amp;</a:t>
            </a:r>
            <a:r>
              <a:rPr lang="ko-KR" altLang="en-US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간식 받기 </a:t>
            </a:r>
            <a:r>
              <a:rPr lang="en-US" altLang="ko-KR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00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0" name="Picture 2" descr="https://o.remove.bg/downloads/f70ee038-f921-4fb6-8568-033c122260a6/image-removebg-previe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t="21110" r="3776" b="16489"/>
          <a:stretch/>
        </p:blipFill>
        <p:spPr bwMode="auto">
          <a:xfrm>
            <a:off x="3799878" y="5948539"/>
            <a:ext cx="840315" cy="55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06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725506"/>
              </p:ext>
            </p:extLst>
          </p:nvPr>
        </p:nvGraphicFramePr>
        <p:xfrm>
          <a:off x="9476174" y="17756"/>
          <a:ext cx="2654423" cy="258632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https://youtu.be/JgDR2otUNzQ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https://www.miraeij.com/police/classes/online/monotechnic/view.php?no=1276&amp;ssite_code=2&amp;sgrade=&amp;sexam_name=&amp;smajor_name=&amp;steacher_name=%EC%8B%A0%EA%B4%91%EC%9D%80&amp;stype=all&amp;sval=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14350" y="1704975"/>
            <a:ext cx="8317405" cy="4772025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93400" y="1048300"/>
            <a:ext cx="4193175" cy="1804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95216" y="247471"/>
            <a:ext cx="8136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</a:t>
            </a:r>
            <a:r>
              <a:rPr lang="en-US" altLang="ko-KR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sz="36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정태정</a:t>
            </a:r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경찰실무종합</a:t>
            </a:r>
            <a:endParaRPr lang="en-US" altLang="ko-KR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정규 커리큘럼 시작</a:t>
            </a:r>
            <a:r>
              <a:rPr lang="en-US" altLang="ko-KR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970133" y="3133409"/>
            <a:ext cx="451860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각론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총론 강의 진행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기본이론부터 핵심이론까지 전체 이론 한번에 완성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970133" y="1899425"/>
            <a:ext cx="637218" cy="374571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강의</a:t>
            </a:r>
            <a:endParaRPr lang="en-US" altLang="ko-KR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863275" y="2409838"/>
            <a:ext cx="6185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&amp;</a:t>
            </a:r>
            <a:r>
              <a:rPr lang="ko-KR" altLang="en-US" sz="28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정태정의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8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실무종합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8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이론완성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970133" y="2921741"/>
            <a:ext cx="59164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5370786" y="3194448"/>
            <a:ext cx="1676900" cy="26499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/>
              <a:t>신광은</a:t>
            </a:r>
            <a:r>
              <a:rPr lang="en-US" altLang="ko-KR" sz="1200" dirty="0"/>
              <a:t>P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6773307" y="3190782"/>
            <a:ext cx="1676900" cy="26499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/>
              <a:t>정태정</a:t>
            </a:r>
            <a:r>
              <a:rPr lang="en-US" altLang="ko-KR" sz="1200" dirty="0"/>
              <a:t>P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242933" y="5925679"/>
            <a:ext cx="2900933" cy="30646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지금 바로 수강하기 </a:t>
            </a:r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110340" y="5840775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24215" y="3916914"/>
            <a:ext cx="3141612" cy="17804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2761484" y="4707935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247975" y="412012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F248C-0BDB-B015-C8A6-E2A4FDE64C2F}"/>
              </a:ext>
            </a:extLst>
          </p:cNvPr>
          <p:cNvSpPr txBox="1"/>
          <p:nvPr/>
        </p:nvSpPr>
        <p:spPr>
          <a:xfrm>
            <a:off x="10049933" y="333586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955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76718" y="84431"/>
            <a:ext cx="8320000" cy="661164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541006"/>
              </p:ext>
            </p:extLst>
          </p:nvPr>
        </p:nvGraphicFramePr>
        <p:xfrm>
          <a:off x="9476174" y="17756"/>
          <a:ext cx="2654423" cy="234248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https://www.miraeij.com/police/textbook/view.php?stype=all&amp;ssite_code=2&amp;steacher_fks=87&amp;sdisplay=1&amp;no=282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내용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22~25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슬라이드 참고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081814" y="455822"/>
            <a:ext cx="637218" cy="374571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교재</a:t>
            </a:r>
            <a:endParaRPr lang="en-US" altLang="ko-KR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995541" y="931501"/>
            <a:ext cx="7488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2024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 대비 </a:t>
            </a:r>
            <a:r>
              <a:rPr lang="ko-KR" altLang="en-US" sz="28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정태정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경찰실무종합 </a:t>
            </a:r>
            <a:r>
              <a:rPr lang="ko-KR" altLang="en-US" sz="28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핵심이론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33032" y="1443404"/>
            <a:ext cx="739405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499">
            <a:off x="1530672" y="1972550"/>
            <a:ext cx="1941933" cy="26584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276861" y="4231172"/>
            <a:ext cx="2900933" cy="30646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교재 구매 </a:t>
            </a:r>
            <a:r>
              <a:rPr lang="ko-KR" altLang="en-US" sz="12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바로가기</a:t>
            </a:r>
            <a:r>
              <a:rPr lang="ko-KR" altLang="en-US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144268" y="414143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144268" y="2343435"/>
            <a:ext cx="475245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기본이론과 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핵심요약을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한권으로 해결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최근 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개정법령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기출문제 모두 반영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공제회 실무종합교재 철저 분석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반영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최근 출제 경향에 맞춰 조문 그대로 반영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95541" y="5048250"/>
            <a:ext cx="7431544" cy="1647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교재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미리보기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영역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955814" y="5036934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82ED0-C81E-9E78-BC09-A2C94D5D4069}"/>
              </a:ext>
            </a:extLst>
          </p:cNvPr>
          <p:cNvSpPr txBox="1"/>
          <p:nvPr/>
        </p:nvSpPr>
        <p:spPr>
          <a:xfrm>
            <a:off x="10049933" y="333586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82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15641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802721" y="2260448"/>
            <a:ext cx="801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강의 시작에 대한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기대평을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남겨주신 분들께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err="1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</a:t>
            </a:r>
            <a:r>
              <a:rPr lang="ko-KR" altLang="en-US" dirty="0" err="1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교재와 간식을 선물로 드립니다</a:t>
            </a:r>
            <a:r>
              <a:rPr lang="en-US" altLang="ko-KR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20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1080" y="1450576"/>
            <a:ext cx="8207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Event 1. </a:t>
            </a:r>
            <a:r>
              <a:rPr lang="ko-KR" altLang="en-US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sz="2400" u="sng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u="sng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u="sng" dirty="0" err="1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기대평을</a:t>
            </a:r>
            <a:r>
              <a:rPr lang="ko-KR" altLang="en-US" sz="2400" u="sng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남겨주세요</a:t>
            </a:r>
            <a:r>
              <a:rPr lang="en-US" altLang="ko-KR" sz="2400" u="sng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8" name="오각형 7"/>
          <p:cNvSpPr/>
          <p:nvPr/>
        </p:nvSpPr>
        <p:spPr>
          <a:xfrm rot="5400000">
            <a:off x="4198446" y="-4135928"/>
            <a:ext cx="1032859" cy="9353553"/>
          </a:xfrm>
          <a:prstGeom prst="homePlate">
            <a:avLst>
              <a:gd name="adj" fmla="val 2160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 descr="https://o.remove.bg/downloads/f70ee038-f921-4fb6-8568-033c122260a6/image-removebg-pre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t="21110" r="3776" b="16489"/>
          <a:stretch/>
        </p:blipFill>
        <p:spPr bwMode="auto">
          <a:xfrm>
            <a:off x="5229802" y="4183447"/>
            <a:ext cx="2373420" cy="15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90" y="3552303"/>
            <a:ext cx="1727604" cy="2365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7" name="타원 76"/>
          <p:cNvSpPr/>
          <p:nvPr/>
        </p:nvSpPr>
        <p:spPr>
          <a:xfrm>
            <a:off x="6795182" y="5273015"/>
            <a:ext cx="678084" cy="67808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732189" y="5361988"/>
            <a:ext cx="804071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추첨</a:t>
            </a:r>
            <a:endParaRPr lang="en-US" altLang="ko-KR" sz="1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3204004" y="5433638"/>
            <a:ext cx="678084" cy="67808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41011" y="5522611"/>
            <a:ext cx="804071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추첨</a:t>
            </a:r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638800" y="6337241"/>
            <a:ext cx="2487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당첨자 개별 문자 발송 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교재 </a:t>
            </a:r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배송비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본인 부담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9877" y="237898"/>
            <a:ext cx="8452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</a:t>
            </a:r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sz="32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정태정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32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실무종합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런칭 기념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9A771-F57C-44A4-B9DD-6688B0A0B284}"/>
              </a:ext>
            </a:extLst>
          </p:cNvPr>
          <p:cNvSpPr txBox="1"/>
          <p:nvPr/>
        </p:nvSpPr>
        <p:spPr>
          <a:xfrm>
            <a:off x="10083800" y="372533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17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가 잘린 사각형 8"/>
          <p:cNvSpPr/>
          <p:nvPr/>
        </p:nvSpPr>
        <p:spPr>
          <a:xfrm>
            <a:off x="423050" y="578126"/>
            <a:ext cx="8718855" cy="5809974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4521"/>
              </p:ext>
            </p:extLst>
          </p:nvPr>
        </p:nvGraphicFramePr>
        <p:xfrm>
          <a:off x="9476174" y="17756"/>
          <a:ext cx="2654423" cy="2566730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*로그인 필수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*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10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자 이상 작성 필수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*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10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자 미만 작성 시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‘10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자 이상 작성해주세요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‘ Alert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ID/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이름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연락처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신청일 데이터 관리자 누적 요청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74533" y="1067211"/>
            <a:ext cx="1305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이벤트 기간</a:t>
            </a:r>
            <a:endParaRPr lang="en-US" altLang="ko-KR" u="sng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순서도: 수행의 시작/종료 2"/>
          <p:cNvSpPr/>
          <p:nvPr/>
        </p:nvSpPr>
        <p:spPr>
          <a:xfrm>
            <a:off x="695329" y="1021758"/>
            <a:ext cx="1463413" cy="392634"/>
          </a:xfrm>
          <a:prstGeom prst="flowChartTerminator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258878" y="1067211"/>
            <a:ext cx="2009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~2023.06.30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까지</a:t>
            </a:r>
            <a:endParaRPr lang="en-US" altLang="ko-KR" u="sng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74533" y="1814957"/>
            <a:ext cx="1305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참여 방법</a:t>
            </a:r>
            <a:endParaRPr lang="en-US" altLang="ko-KR" u="sng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순서도: 수행의 시작/종료 50"/>
          <p:cNvSpPr/>
          <p:nvPr/>
        </p:nvSpPr>
        <p:spPr>
          <a:xfrm>
            <a:off x="695329" y="1769504"/>
            <a:ext cx="1463413" cy="392634"/>
          </a:xfrm>
          <a:prstGeom prst="flowChartTerminator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258877" y="1814957"/>
            <a:ext cx="6962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아래 게시판에서 신광은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기대평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작성만 하면 끝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정성껏 작성하면 당첨확률이 올라갑니다 </a:t>
            </a:r>
            <a:r>
              <a:rPr lang="en-US" altLang="ko-KR" sz="1600" dirty="0">
                <a:solidFill>
                  <a:srgbClr val="0070C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</a:t>
            </a:r>
            <a:endParaRPr lang="en-US" altLang="ko-KR" sz="1600" dirty="0">
              <a:solidFill>
                <a:srgbClr val="0070C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1028510" y="3211993"/>
            <a:ext cx="6680167" cy="479115"/>
          </a:xfrm>
          <a:prstGeom prst="flowChartProcess">
            <a:avLst/>
          </a:prstGeom>
          <a:noFill/>
          <a:ln>
            <a:solidFill>
              <a:srgbClr val="FB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8" name="순서도: 처리 67"/>
          <p:cNvSpPr/>
          <p:nvPr/>
        </p:nvSpPr>
        <p:spPr>
          <a:xfrm>
            <a:off x="7708678" y="3212796"/>
            <a:ext cx="837044" cy="479115"/>
          </a:xfrm>
          <a:prstGeom prst="flowChartProcess">
            <a:avLst/>
          </a:prstGeom>
          <a:solidFill>
            <a:srgbClr val="FB585D"/>
          </a:solidFill>
          <a:ln>
            <a:solidFill>
              <a:srgbClr val="FB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작성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485502" y="3293702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기대평을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작성해주세요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sym typeface="Wingdings" panose="05000000000000000000" pitchFamily="2" charset="2"/>
              </a:rPr>
              <a:t>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913697" y="312626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1" name="순서도: 처리 70"/>
          <p:cNvSpPr/>
          <p:nvPr/>
        </p:nvSpPr>
        <p:spPr>
          <a:xfrm>
            <a:off x="774531" y="3018532"/>
            <a:ext cx="8059997" cy="3077468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양쪽 모서리가 둥근 사각형 71"/>
          <p:cNvSpPr/>
          <p:nvPr/>
        </p:nvSpPr>
        <p:spPr>
          <a:xfrm>
            <a:off x="774533" y="2635927"/>
            <a:ext cx="4762667" cy="382604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sz="1600" b="1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</a:t>
            </a:r>
            <a:r>
              <a:rPr lang="ko-KR" altLang="en-US" sz="1600" b="1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기대평</a:t>
            </a:r>
            <a:r>
              <a:rPr lang="ko-KR" altLang="en-US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남기기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018020" y="3949610"/>
            <a:ext cx="7527702" cy="2146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기대평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누적 게시판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08336" y="2803209"/>
            <a:ext cx="32624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부적절한 내용은 관리자가 임의로 삭제할 수 있습니다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938817" y="385367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52EEC-36EF-49E6-214A-44663D15E2C5}"/>
              </a:ext>
            </a:extLst>
          </p:cNvPr>
          <p:cNvSpPr txBox="1"/>
          <p:nvPr/>
        </p:nvSpPr>
        <p:spPr>
          <a:xfrm>
            <a:off x="10083800" y="372533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3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가 잘린 사각형 8"/>
          <p:cNvSpPr/>
          <p:nvPr/>
        </p:nvSpPr>
        <p:spPr>
          <a:xfrm>
            <a:off x="393582" y="1847375"/>
            <a:ext cx="8718855" cy="5366225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395141"/>
              </p:ext>
            </p:extLst>
          </p:nvPr>
        </p:nvGraphicFramePr>
        <p:xfrm>
          <a:off x="9476174" y="17756"/>
          <a:ext cx="2654423" cy="5005130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페이지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메인단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이미지 사용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클릭 시 해당 페이지 </a:t>
                      </a:r>
                      <a:r>
                        <a:rPr lang="en-US" altLang="ko-KR" sz="800" spc="0" baseline="0" dirty="0" err="1">
                          <a:latin typeface="+mn-ea"/>
                        </a:rPr>
                        <a:t>url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복사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dirty="0">
                          <a:latin typeface="+mn-ea"/>
                        </a:rPr>
                        <a:t>커뮤니티 클릭 시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>
                          <a:latin typeface="+mn-ea"/>
                        </a:rPr>
                        <a:t>아래 </a:t>
                      </a:r>
                      <a:r>
                        <a:rPr lang="en-US" altLang="ko-KR" sz="800" spc="0" dirty="0">
                          <a:latin typeface="+mn-ea"/>
                        </a:rPr>
                        <a:t>URL</a:t>
                      </a:r>
                      <a:r>
                        <a:rPr lang="ko-KR" altLang="en-US" sz="800" spc="0" dirty="0">
                          <a:latin typeface="+mn-ea"/>
                        </a:rPr>
                        <a:t>로 새 창 연결해 주세요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 err="1">
                          <a:latin typeface="+mn-ea"/>
                        </a:rPr>
                        <a:t>경꿈사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2"/>
                        </a:rPr>
                        <a:t>https://cafe.naver.com/polstudy/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 err="1">
                          <a:latin typeface="+mn-ea"/>
                        </a:rPr>
                        <a:t>경수모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3"/>
                        </a:rPr>
                        <a:t>https://cafe.naver.com/tocop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 err="1">
                          <a:latin typeface="+mn-ea"/>
                        </a:rPr>
                        <a:t>독공사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4"/>
                        </a:rPr>
                        <a:t>https://cafe.naver.com/m2school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 err="1">
                          <a:latin typeface="+mn-ea"/>
                        </a:rPr>
                        <a:t>공드림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5"/>
                        </a:rPr>
                        <a:t>https://cafe.naver.com/gugrade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 err="1">
                          <a:latin typeface="+mn-ea"/>
                        </a:rPr>
                        <a:t>경시모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6"/>
                        </a:rPr>
                        <a:t>https://cafe.daum.net/policeacademy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>
                          <a:latin typeface="+mn-ea"/>
                        </a:rPr>
                        <a:t>네이버 블로그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7"/>
                        </a:rPr>
                        <a:t>https://section.blog.naver.com/BlogHome.naver?directoryNo=0&amp;currentPage=1&amp;groupId=0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 err="1">
                          <a:latin typeface="+mn-ea"/>
                        </a:rPr>
                        <a:t>인스타그램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8"/>
                        </a:rPr>
                        <a:t>https://www.instagram.com/</a:t>
                      </a:r>
                      <a:endParaRPr lang="en-US" altLang="ko-KR" sz="800" spc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*소문내기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URL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인증 시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‘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이벤트 참여 완료되었습니다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‘ Alert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*소문내기 게시판 운영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*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ID/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이름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연락처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신청일 데이터 관리자 누적 요청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65861" y="969724"/>
            <a:ext cx="844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런칭을 커뮤니티에 소문내주세요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추첨을 통해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기프티콘을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선물로 드립니다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45065" y="2131711"/>
            <a:ext cx="1305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이벤트 기간</a:t>
            </a:r>
            <a:endParaRPr lang="en-US" altLang="ko-KR" u="sng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순서도: 수행의 시작/종료 2"/>
          <p:cNvSpPr/>
          <p:nvPr/>
        </p:nvSpPr>
        <p:spPr>
          <a:xfrm>
            <a:off x="665861" y="2086258"/>
            <a:ext cx="1463413" cy="392634"/>
          </a:xfrm>
          <a:prstGeom prst="flowChartTerminator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43274" y="242397"/>
            <a:ext cx="879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Event 2. </a:t>
            </a:r>
            <a:r>
              <a:rPr lang="ko-KR" altLang="en-US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sz="2400" u="sng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u="sng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u="sng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런칭을 소문내주세요</a:t>
            </a:r>
            <a:r>
              <a:rPr lang="en-US" altLang="ko-KR" sz="2400" u="sng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628459" y="1393881"/>
            <a:ext cx="1305024" cy="1752878"/>
            <a:chOff x="10384033" y="3462796"/>
            <a:chExt cx="1305024" cy="1752878"/>
          </a:xfrm>
        </p:grpSpPr>
        <p:pic>
          <p:nvPicPr>
            <p:cNvPr id="1026" name="Picture 2" descr="https://o.remove.bg/downloads/86adf702-9649-4151-af73-1ea4f4f92f5b/image-removebg-preview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69" t="16515" r="28540" b="12355"/>
            <a:stretch/>
          </p:blipFill>
          <p:spPr bwMode="auto">
            <a:xfrm>
              <a:off x="10384033" y="3659311"/>
              <a:ext cx="931896" cy="1556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/>
            <p:cNvSpPr/>
            <p:nvPr/>
          </p:nvSpPr>
          <p:spPr>
            <a:xfrm>
              <a:off x="10980819" y="3462796"/>
              <a:ext cx="678084" cy="6780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10945768" y="3556108"/>
              <a:ext cx="743289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추첨</a:t>
              </a:r>
              <a:endPara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r>
                <a:rPr lang="ko-KR" altLang="en-US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명</a:t>
              </a:r>
              <a:endPara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538652" y="1509892"/>
            <a:ext cx="1445838" cy="1555354"/>
            <a:chOff x="3985078" y="2960706"/>
            <a:chExt cx="1445838" cy="1555354"/>
          </a:xfrm>
        </p:grpSpPr>
        <p:pic>
          <p:nvPicPr>
            <p:cNvPr id="1028" name="Picture 4" descr="https://o.remove.bg/downloads/96562d32-6657-4f3d-b202-020cb804b50a/image-removebg-preview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8" t="8615" r="14274" b="8878"/>
            <a:stretch/>
          </p:blipFill>
          <p:spPr bwMode="auto">
            <a:xfrm>
              <a:off x="3985078" y="3224489"/>
              <a:ext cx="1111732" cy="129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타원 43"/>
            <p:cNvSpPr/>
            <p:nvPr/>
          </p:nvSpPr>
          <p:spPr>
            <a:xfrm>
              <a:off x="4708385" y="2960706"/>
              <a:ext cx="678084" cy="6780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4687627" y="3061247"/>
              <a:ext cx="743289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추첨</a:t>
              </a:r>
              <a:endPara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10</a:t>
              </a:r>
              <a:r>
                <a:rPr lang="ko-KR" altLang="en-US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명</a:t>
              </a:r>
              <a:endPara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229410" y="2131711"/>
            <a:ext cx="2009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~2023.06.30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까지</a:t>
            </a:r>
            <a:endParaRPr lang="en-US" altLang="ko-KR" u="sng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45065" y="2756358"/>
            <a:ext cx="1305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참여 방법</a:t>
            </a:r>
            <a:endParaRPr lang="en-US" altLang="ko-KR" u="sng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순서도: 수행의 시작/종료 50"/>
          <p:cNvSpPr/>
          <p:nvPr/>
        </p:nvSpPr>
        <p:spPr>
          <a:xfrm>
            <a:off x="665861" y="2710905"/>
            <a:ext cx="1463413" cy="392634"/>
          </a:xfrm>
          <a:prstGeom prst="flowChartTerminator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처리 66"/>
          <p:cNvSpPr/>
          <p:nvPr/>
        </p:nvSpPr>
        <p:spPr>
          <a:xfrm>
            <a:off x="665861" y="6511123"/>
            <a:ext cx="7199449" cy="479115"/>
          </a:xfrm>
          <a:prstGeom prst="flowChartProcess">
            <a:avLst/>
          </a:prstGeom>
          <a:noFill/>
          <a:ln>
            <a:solidFill>
              <a:srgbClr val="FB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8" name="순서도: 처리 67"/>
          <p:cNvSpPr/>
          <p:nvPr/>
        </p:nvSpPr>
        <p:spPr>
          <a:xfrm>
            <a:off x="7865309" y="6511123"/>
            <a:ext cx="837044" cy="479115"/>
          </a:xfrm>
          <a:prstGeom prst="flowChartProcess">
            <a:avLst/>
          </a:prstGeom>
          <a:solidFill>
            <a:srgbClr val="FB585D"/>
          </a:solidFill>
          <a:ln>
            <a:solidFill>
              <a:srgbClr val="FB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77997" y="6592832"/>
            <a:ext cx="2666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소문 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URL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입력해주세요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sym typeface="Wingdings" panose="05000000000000000000" pitchFamily="2" charset="2"/>
              </a:rPr>
              <a:t>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62374" y="643767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65861" y="3278811"/>
            <a:ext cx="4844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소문내기 이미지와 함께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복사하기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47533" y="3685274"/>
            <a:ext cx="2767127" cy="4572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66127" y="3761659"/>
            <a:ext cx="2703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소문내기 이미지 다운로드</a:t>
            </a:r>
            <a:endParaRPr lang="en-US" altLang="ko-KR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13863" y="3685274"/>
            <a:ext cx="2767127" cy="4572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732457" y="3761659"/>
            <a:ext cx="2703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이벤트 </a:t>
            </a:r>
            <a:r>
              <a: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 </a:t>
            </a:r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복사하기</a:t>
            </a:r>
            <a:endParaRPr lang="en-US" altLang="ko-KR" sz="1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65860" y="4340021"/>
            <a:ext cx="5000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아래 커뮤니티에 전체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공개글로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소문내기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7694F7A-2D3D-9091-F4C2-FD3581671E4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8326"/>
          <a:stretch/>
        </p:blipFill>
        <p:spPr>
          <a:xfrm>
            <a:off x="766127" y="4729059"/>
            <a:ext cx="4252110" cy="1177246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5135470" y="4862291"/>
            <a:ext cx="899591" cy="899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/>
              <a:t>네이버</a:t>
            </a:r>
            <a:endParaRPr lang="en-US" altLang="ko-KR" sz="1200" dirty="0"/>
          </a:p>
          <a:p>
            <a:pPr algn="ctr"/>
            <a:r>
              <a:rPr lang="ko-KR" altLang="en-US" sz="1200" dirty="0"/>
              <a:t>블로그</a:t>
            </a:r>
          </a:p>
        </p:txBody>
      </p:sp>
      <p:sp>
        <p:nvSpPr>
          <p:cNvPr id="55" name="타원 54"/>
          <p:cNvSpPr/>
          <p:nvPr/>
        </p:nvSpPr>
        <p:spPr>
          <a:xfrm>
            <a:off x="6152294" y="4862291"/>
            <a:ext cx="899591" cy="899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/>
              <a:t>인스타</a:t>
            </a:r>
            <a:endParaRPr lang="en-US" altLang="ko-KR" sz="1200" dirty="0"/>
          </a:p>
          <a:p>
            <a:pPr algn="ctr"/>
            <a:r>
              <a:rPr lang="ko-KR" altLang="en-US" sz="1200" dirty="0"/>
              <a:t>그램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65860" y="6157165"/>
            <a:ext cx="6962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3.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아래 빈칸에 내가 작성한 글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인증하기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44420" y="363276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618730" y="362499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07369" y="4674422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62374" y="1603843"/>
            <a:ext cx="14116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당첨자 개별 문자 발송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9E8D2-D505-313B-9092-9ABB91C49F16}"/>
              </a:ext>
            </a:extLst>
          </p:cNvPr>
          <p:cNvSpPr txBox="1"/>
          <p:nvPr/>
        </p:nvSpPr>
        <p:spPr>
          <a:xfrm>
            <a:off x="10083800" y="538635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04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371885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16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6097" y="1049070"/>
            <a:ext cx="765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01.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차원이 다른 강사진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37" name="순서도: 수동 입력 36">
            <a:extLst>
              <a:ext uri="{FF2B5EF4-FFF2-40B4-BE49-F238E27FC236}">
                <a16:creationId xmlns:a16="http://schemas.microsoft.com/office/drawing/2014/main" id="{84A4E26C-6BAD-1088-BD48-252B770DA4E7}"/>
              </a:ext>
            </a:extLst>
          </p:cNvPr>
          <p:cNvSpPr/>
          <p:nvPr/>
        </p:nvSpPr>
        <p:spPr>
          <a:xfrm flipH="1" flipV="1">
            <a:off x="596097" y="3169090"/>
            <a:ext cx="7937431" cy="3039002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63C1127-C875-3B6E-275A-0A3B6E5BF410}"/>
              </a:ext>
            </a:extLst>
          </p:cNvPr>
          <p:cNvSpPr/>
          <p:nvPr/>
        </p:nvSpPr>
        <p:spPr>
          <a:xfrm>
            <a:off x="1178324" y="2896802"/>
            <a:ext cx="1924594" cy="303900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신광은</a:t>
            </a:r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FCE722-47A1-1509-897E-BF2A9A12F0ED}"/>
              </a:ext>
            </a:extLst>
          </p:cNvPr>
          <p:cNvSpPr txBox="1"/>
          <p:nvPr/>
        </p:nvSpPr>
        <p:spPr>
          <a:xfrm>
            <a:off x="3442551" y="3422144"/>
            <a:ext cx="4606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번도 바뀌지 않은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넘사벽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강의력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E09C6-A0EA-40CB-0670-97F4264B2BE7}"/>
              </a:ext>
            </a:extLst>
          </p:cNvPr>
          <p:cNvSpPr txBox="1"/>
          <p:nvPr/>
        </p:nvSpPr>
        <p:spPr>
          <a:xfrm>
            <a:off x="3442551" y="3831527"/>
            <a:ext cx="5460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형법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2800" i="1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형소법을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넘어 </a:t>
            </a:r>
            <a:endParaRPr lang="en-US" altLang="ko-KR" sz="2800" i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이제 </a:t>
            </a:r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실무종합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까지 접수한다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!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3503772" y="5151252"/>
            <a:ext cx="27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형법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형소법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실무종합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각론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  <a:p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 교수</a:t>
            </a:r>
            <a:endParaRPr lang="en-US" altLang="ko-KR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6AFD68-9A92-FE49-A613-39A54B5BABA7}"/>
              </a:ext>
            </a:extLst>
          </p:cNvPr>
          <p:cNvSpPr/>
          <p:nvPr/>
        </p:nvSpPr>
        <p:spPr>
          <a:xfrm>
            <a:off x="757945" y="5148989"/>
            <a:ext cx="2765352" cy="2400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 졸업</a:t>
            </a:r>
            <a:endParaRPr lang="en-US" altLang="ko-KR" sz="8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 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47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 사법고시 합격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사법연수원 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37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 수료</a:t>
            </a:r>
            <a:endParaRPr lang="en-US" altLang="ko-KR" sz="8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경찰청 법학교육컨텐츠 형사소송법 담당</a:t>
            </a: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형사반장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조사반장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폭력주임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형사계장</a:t>
            </a:r>
            <a:endParaRPr lang="ko-KR" altLang="en-US" sz="8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경찰종합학교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경찰인재개발원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수사학과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경찰대학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경찰수사연구원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해양경찰청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중앙경찰학교 형사법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청와대 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경호대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대통령경호대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서울기동단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청와대 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101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경비단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경찰교육원 형사법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디지털대학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경찰학과 등 교수</a:t>
            </a: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경찰청 채용시험 출제위원</a:t>
            </a: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경찰공제회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경찰실무종합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경찰실무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Ⅱ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저자</a:t>
            </a: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6097" y="1572650"/>
            <a:ext cx="76803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698031" y="1932015"/>
            <a:ext cx="5724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현직부터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시험 출제위원까지</a:t>
            </a:r>
            <a:endParaRPr lang="en-US" altLang="ko-KR" sz="2800" i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직접 경험한 사람은 다르다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12215" y="3434476"/>
            <a:ext cx="26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31958" y="6511041"/>
            <a:ext cx="27835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미래인재경찰학원 내 전과목 온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·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 수강생 수 기준</a:t>
            </a:r>
            <a:endParaRPr lang="en-US" altLang="ko-KR" sz="7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38920" y="5838281"/>
            <a:ext cx="2494608" cy="35773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02735" y="5895361"/>
            <a:ext cx="233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커리큘럼 </a:t>
            </a:r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check</a:t>
            </a:r>
            <a:r>
              <a:rPr lang="en-US" altLang="ko-KR" sz="1200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860215" y="572866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8229"/>
            <a:ext cx="9476174" cy="9243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10427" y="150192"/>
            <a:ext cx="839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왜 경찰 승진은 미래인재인가</a:t>
            </a:r>
            <a:r>
              <a:rPr lang="en-US" altLang="ko-KR" sz="4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99DC5-3179-DC9A-AEC0-553882BEBEBF}"/>
              </a:ext>
            </a:extLst>
          </p:cNvPr>
          <p:cNvSpPr txBox="1"/>
          <p:nvPr/>
        </p:nvSpPr>
        <p:spPr>
          <a:xfrm>
            <a:off x="10202333" y="40978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01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83098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17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3" name="사다리꼴 22">
            <a:extLst>
              <a:ext uri="{FF2B5EF4-FFF2-40B4-BE49-F238E27FC236}">
                <a16:creationId xmlns:a16="http://schemas.microsoft.com/office/drawing/2014/main" id="{E52D4F03-2B74-D1C4-0175-96C4C9B443AE}"/>
              </a:ext>
            </a:extLst>
          </p:cNvPr>
          <p:cNvSpPr/>
          <p:nvPr/>
        </p:nvSpPr>
        <p:spPr>
          <a:xfrm rot="16200000">
            <a:off x="3158581" y="-2431910"/>
            <a:ext cx="3395394" cy="8628945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8273FE-464C-F574-25BB-C6DD8FB4DF74}"/>
              </a:ext>
            </a:extLst>
          </p:cNvPr>
          <p:cNvSpPr/>
          <p:nvPr/>
        </p:nvSpPr>
        <p:spPr>
          <a:xfrm>
            <a:off x="7027907" y="11319"/>
            <a:ext cx="1924594" cy="303900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D63DD-6FA2-F7BD-B319-B8B5D00C2E43}"/>
              </a:ext>
            </a:extLst>
          </p:cNvPr>
          <p:cNvSpPr txBox="1"/>
          <p:nvPr/>
        </p:nvSpPr>
        <p:spPr>
          <a:xfrm>
            <a:off x="951102" y="1617853"/>
            <a:ext cx="605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경찰학</a:t>
            </a:r>
            <a:r>
              <a:rPr lang="en-US" altLang="ko-KR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sz="2800" i="1" dirty="0" err="1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경찰행정론</a:t>
            </a:r>
            <a:r>
              <a:rPr lang="en-US" altLang="ko-KR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행정법까지</a:t>
            </a:r>
            <a:r>
              <a:rPr lang="en-US" altLang="ko-KR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</a:p>
          <a:p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마스터한 교수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 제대로 가르친다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!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327CA5-C3AA-3EF9-F4BE-5A4368ED4B65}"/>
              </a:ext>
            </a:extLst>
          </p:cNvPr>
          <p:cNvSpPr txBox="1"/>
          <p:nvPr/>
        </p:nvSpPr>
        <p:spPr>
          <a:xfrm>
            <a:off x="3854482" y="2796626"/>
            <a:ext cx="236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실무종합</a:t>
            </a:r>
            <a:r>
              <a:rPr lang="en-US" altLang="ko-KR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총론</a:t>
            </a:r>
            <a:r>
              <a:rPr lang="en-US" altLang="ko-KR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algn="r"/>
            <a:r>
              <a:rPr lang="ko-KR" altLang="en-US" sz="2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정태정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교수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AF2221-1D6D-DBB9-66B2-35E2669386DC}"/>
              </a:ext>
            </a:extLst>
          </p:cNvPr>
          <p:cNvSpPr txBox="1"/>
          <p:nvPr/>
        </p:nvSpPr>
        <p:spPr>
          <a:xfrm>
            <a:off x="932218" y="1127875"/>
            <a:ext cx="544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경찰행정학과 박사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경찰행정학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교수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6AFD68-9A92-FE49-A613-39A54B5BABA7}"/>
              </a:ext>
            </a:extLst>
          </p:cNvPr>
          <p:cNvSpPr/>
          <p:nvPr/>
        </p:nvSpPr>
        <p:spPr>
          <a:xfrm>
            <a:off x="6558109" y="2075285"/>
            <a:ext cx="2910710" cy="14920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경찰학 박사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동의대 경찰행정학과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한국경찰연구학회 부산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경남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지회장</a:t>
            </a:r>
            <a:endParaRPr lang="ko-KR" altLang="en-US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수성대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경찰행정학과 외래교수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행정법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부경대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행정학과 외래교수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경찰행정론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외국어대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법경찰학부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겸임교수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경찰학개론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2499" y="2930195"/>
            <a:ext cx="2994602" cy="35773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15534" y="2987275"/>
            <a:ext cx="290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12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커리큘럼 </a:t>
            </a:r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check</a:t>
            </a:r>
            <a:r>
              <a:rPr lang="en-US" altLang="ko-KR" sz="1200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289804" y="281822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2FD54F-6E22-C2A1-FC56-5370C032BA69}"/>
              </a:ext>
            </a:extLst>
          </p:cNvPr>
          <p:cNvSpPr txBox="1"/>
          <p:nvPr/>
        </p:nvSpPr>
        <p:spPr>
          <a:xfrm>
            <a:off x="10202333" y="409786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513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76008</TotalTime>
  <Words>2394</Words>
  <Application>Microsoft Office PowerPoint</Application>
  <PresentationFormat>와이드스크린</PresentationFormat>
  <Paragraphs>668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G마켓 산스 Light</vt:lpstr>
      <vt:lpstr>Arial</vt:lpstr>
      <vt:lpstr>G마켓 산스 Bold</vt:lpstr>
      <vt:lpstr>G마켓 산스 TTF Light</vt:lpstr>
      <vt:lpstr>맑은 고딕</vt:lpstr>
      <vt:lpstr>G마켓 산스 TTF Bold</vt:lpstr>
      <vt:lpstr>G마켓 산스 Medium</vt:lpstr>
      <vt:lpstr>나눔바른고딕</vt:lpstr>
      <vt:lpstr>a옛날목욕탕B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gb001</dc:creator>
  <cp:lastModifiedBy>User</cp:lastModifiedBy>
  <cp:revision>7703</cp:revision>
  <cp:lastPrinted>2023-02-02T05:59:28Z</cp:lastPrinted>
  <dcterms:created xsi:type="dcterms:W3CDTF">2015-11-11T05:38:26Z</dcterms:created>
  <dcterms:modified xsi:type="dcterms:W3CDTF">2023-05-30T04:16:03Z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C:\Users\한혜진\Downloads\180704_ 2019 실전력 PR 랜딩 페이지_HJH_v1.0.pptx</vt:lpwstr>
  </property>
</Properties>
</file>